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6"/>
  </p:notesMasterIdLst>
  <p:handoutMasterIdLst>
    <p:handoutMasterId r:id="rId57"/>
  </p:handoutMasterIdLst>
  <p:sldIdLst>
    <p:sldId id="256" r:id="rId2"/>
    <p:sldId id="358" r:id="rId3"/>
    <p:sldId id="355" r:id="rId4"/>
    <p:sldId id="333" r:id="rId5"/>
    <p:sldId id="317" r:id="rId6"/>
    <p:sldId id="365" r:id="rId7"/>
    <p:sldId id="329" r:id="rId8"/>
    <p:sldId id="338" r:id="rId9"/>
    <p:sldId id="357" r:id="rId10"/>
    <p:sldId id="260" r:id="rId11"/>
    <p:sldId id="261" r:id="rId12"/>
    <p:sldId id="320" r:id="rId13"/>
    <p:sldId id="321" r:id="rId14"/>
    <p:sldId id="327" r:id="rId15"/>
    <p:sldId id="330" r:id="rId16"/>
    <p:sldId id="331" r:id="rId17"/>
    <p:sldId id="318" r:id="rId18"/>
    <p:sldId id="319" r:id="rId19"/>
    <p:sldId id="334" r:id="rId20"/>
    <p:sldId id="364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4" r:id="rId40"/>
    <p:sldId id="385" r:id="rId41"/>
    <p:sldId id="386" r:id="rId42"/>
    <p:sldId id="387" r:id="rId43"/>
    <p:sldId id="388" r:id="rId44"/>
    <p:sldId id="389" r:id="rId45"/>
    <p:sldId id="390" r:id="rId46"/>
    <p:sldId id="391" r:id="rId47"/>
    <p:sldId id="392" r:id="rId48"/>
    <p:sldId id="393" r:id="rId49"/>
    <p:sldId id="394" r:id="rId50"/>
    <p:sldId id="395" r:id="rId51"/>
    <p:sldId id="396" r:id="rId52"/>
    <p:sldId id="397" r:id="rId53"/>
    <p:sldId id="398" r:id="rId54"/>
    <p:sldId id="399" r:id="rId55"/>
  </p:sldIdLst>
  <p:sldSz cx="12192000" cy="6858000"/>
  <p:notesSz cx="6788150" cy="99234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378" y="-3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Radni_list_programa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7186979224530693E-2"/>
          <c:y val="6.7681780213721149E-2"/>
          <c:w val="0.64485943360790665"/>
          <c:h val="0.8193168866010776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068288"/>
        <c:axId val="89069824"/>
        <c:axId val="0"/>
      </c:bar3DChart>
      <c:catAx>
        <c:axId val="8906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9069824"/>
        <c:crosses val="autoZero"/>
        <c:auto val="1"/>
        <c:lblAlgn val="ctr"/>
        <c:lblOffset val="100"/>
        <c:noMultiLvlLbl val="0"/>
      </c:catAx>
      <c:valAx>
        <c:axId val="89069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89068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00ADEC-031C-49A6-A237-21A33A682A8F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E17A21B3-A3E4-4B87-A8EC-CD0CF37A19D0}">
      <dgm:prSet phldrT="[Tekst]"/>
      <dgm:spPr>
        <a:solidFill>
          <a:srgbClr val="00B0F0"/>
        </a:solidFill>
      </dgm:spPr>
      <dgm:t>
        <a:bodyPr/>
        <a:lstStyle/>
        <a:p>
          <a:r>
            <a:rPr lang="hr-HR" dirty="0"/>
            <a:t>suprug</a:t>
          </a:r>
        </a:p>
      </dgm:t>
    </dgm:pt>
    <dgm:pt modelId="{B2648F69-6639-47E6-9A79-1A6C62F90BE7}" type="parTrans" cxnId="{29B2BDEC-3E77-44FA-A2D4-A35EB25E3F14}">
      <dgm:prSet/>
      <dgm:spPr/>
      <dgm:t>
        <a:bodyPr/>
        <a:lstStyle/>
        <a:p>
          <a:endParaRPr lang="hr-HR"/>
        </a:p>
      </dgm:t>
    </dgm:pt>
    <dgm:pt modelId="{8276148B-8BEE-4F23-81EC-9F65FF9A6DBD}" type="sibTrans" cxnId="{29B2BDEC-3E77-44FA-A2D4-A35EB25E3F14}">
      <dgm:prSet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endParaRPr lang="hr-HR"/>
        </a:p>
      </dgm:t>
    </dgm:pt>
    <dgm:pt modelId="{81E2FBBE-9BDF-4899-B14B-BABFD7DFB6AE}">
      <dgm:prSet phldrT="[Tekst]"/>
      <dgm:spPr>
        <a:solidFill>
          <a:srgbClr val="C00000"/>
        </a:solidFill>
      </dgm:spPr>
      <dgm:t>
        <a:bodyPr/>
        <a:lstStyle/>
        <a:p>
          <a:r>
            <a:rPr lang="hr-HR" dirty="0">
              <a:solidFill>
                <a:schemeClr val="bg1"/>
              </a:solidFill>
            </a:rPr>
            <a:t>supruga</a:t>
          </a:r>
        </a:p>
      </dgm:t>
    </dgm:pt>
    <dgm:pt modelId="{8137EC53-DF13-4DFA-8CF6-569518D88F86}" type="parTrans" cxnId="{1839A929-E327-4AF6-A658-FE3561BC5B28}">
      <dgm:prSet/>
      <dgm:spPr/>
      <dgm:t>
        <a:bodyPr/>
        <a:lstStyle/>
        <a:p>
          <a:endParaRPr lang="hr-HR"/>
        </a:p>
      </dgm:t>
    </dgm:pt>
    <dgm:pt modelId="{6BCFA880-D0A5-42DD-B0CC-EA9794DB3276}" type="sibTrans" cxnId="{1839A929-E327-4AF6-A658-FE3561BC5B28}">
      <dgm:prSet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endParaRPr lang="hr-HR"/>
        </a:p>
      </dgm:t>
    </dgm:pt>
    <dgm:pt modelId="{31655392-A319-48C1-B13A-F9D44F6AD066}">
      <dgm:prSet phldrT="[Tekst]"/>
      <dgm:spPr>
        <a:solidFill>
          <a:srgbClr val="92D050"/>
        </a:solidFill>
      </dgm:spPr>
      <dgm:t>
        <a:bodyPr/>
        <a:lstStyle/>
        <a:p>
          <a:r>
            <a:rPr lang="hr-HR" dirty="0"/>
            <a:t>djeca</a:t>
          </a:r>
        </a:p>
      </dgm:t>
    </dgm:pt>
    <dgm:pt modelId="{72AF4A26-AE65-4B2E-9750-111FBD9A5840}" type="parTrans" cxnId="{9E91B7AA-D3A2-4548-82EF-76BEB44381DA}">
      <dgm:prSet/>
      <dgm:spPr/>
      <dgm:t>
        <a:bodyPr/>
        <a:lstStyle/>
        <a:p>
          <a:endParaRPr lang="hr-HR"/>
        </a:p>
      </dgm:t>
    </dgm:pt>
    <dgm:pt modelId="{E7D37067-C7A0-466B-B0DC-0B553B2FD873}" type="sibTrans" cxnId="{9E91B7AA-D3A2-4548-82EF-76BEB44381DA}">
      <dgm:prSet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endParaRPr lang="hr-HR"/>
        </a:p>
      </dgm:t>
    </dgm:pt>
    <dgm:pt modelId="{61CB7BB3-F37E-4F28-B3E5-AB5ED6FAD994}" type="pres">
      <dgm:prSet presAssocID="{B400ADEC-031C-49A6-A237-21A33A682A8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DD0FE11-5F44-4011-A866-2D7572DBF9D6}" type="pres">
      <dgm:prSet presAssocID="{E17A21B3-A3E4-4B87-A8EC-CD0CF37A19D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C59FACA-E734-4267-90E5-B0CB9AA19A9C}" type="pres">
      <dgm:prSet presAssocID="{E17A21B3-A3E4-4B87-A8EC-CD0CF37A19D0}" presName="gear1srcNode" presStyleLbl="node1" presStyleIdx="0" presStyleCnt="3"/>
      <dgm:spPr/>
      <dgm:t>
        <a:bodyPr/>
        <a:lstStyle/>
        <a:p>
          <a:endParaRPr lang="hr-HR"/>
        </a:p>
      </dgm:t>
    </dgm:pt>
    <dgm:pt modelId="{24A68735-1491-4C04-B1DE-4BF1F966F91F}" type="pres">
      <dgm:prSet presAssocID="{E17A21B3-A3E4-4B87-A8EC-CD0CF37A19D0}" presName="gear1dstNode" presStyleLbl="node1" presStyleIdx="0" presStyleCnt="3"/>
      <dgm:spPr/>
      <dgm:t>
        <a:bodyPr/>
        <a:lstStyle/>
        <a:p>
          <a:endParaRPr lang="hr-HR"/>
        </a:p>
      </dgm:t>
    </dgm:pt>
    <dgm:pt modelId="{CB7BE2E6-7A33-488E-B53F-0056B6E3A353}" type="pres">
      <dgm:prSet presAssocID="{81E2FBBE-9BDF-4899-B14B-BABFD7DFB6A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170DCE9-6CB7-434D-9B0F-A0EF066D4D42}" type="pres">
      <dgm:prSet presAssocID="{81E2FBBE-9BDF-4899-B14B-BABFD7DFB6AE}" presName="gear2srcNode" presStyleLbl="node1" presStyleIdx="1" presStyleCnt="3"/>
      <dgm:spPr/>
      <dgm:t>
        <a:bodyPr/>
        <a:lstStyle/>
        <a:p>
          <a:endParaRPr lang="hr-HR"/>
        </a:p>
      </dgm:t>
    </dgm:pt>
    <dgm:pt modelId="{6B5FBDD9-4717-418E-AE9B-52DA0B2D1B0A}" type="pres">
      <dgm:prSet presAssocID="{81E2FBBE-9BDF-4899-B14B-BABFD7DFB6AE}" presName="gear2dstNode" presStyleLbl="node1" presStyleIdx="1" presStyleCnt="3"/>
      <dgm:spPr/>
      <dgm:t>
        <a:bodyPr/>
        <a:lstStyle/>
        <a:p>
          <a:endParaRPr lang="hr-HR"/>
        </a:p>
      </dgm:t>
    </dgm:pt>
    <dgm:pt modelId="{FBE62743-34FE-4DC3-9FDC-AA1D6F67EC39}" type="pres">
      <dgm:prSet presAssocID="{31655392-A319-48C1-B13A-F9D44F6AD066}" presName="gear3" presStyleLbl="node1" presStyleIdx="2" presStyleCnt="3"/>
      <dgm:spPr/>
      <dgm:t>
        <a:bodyPr/>
        <a:lstStyle/>
        <a:p>
          <a:endParaRPr lang="hr-HR"/>
        </a:p>
      </dgm:t>
    </dgm:pt>
    <dgm:pt modelId="{EADC251D-55FE-47F4-95B7-25C7D8EFC63A}" type="pres">
      <dgm:prSet presAssocID="{31655392-A319-48C1-B13A-F9D44F6AD06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906AB81-F010-4FC7-8FF7-330C82AF55A5}" type="pres">
      <dgm:prSet presAssocID="{31655392-A319-48C1-B13A-F9D44F6AD066}" presName="gear3srcNode" presStyleLbl="node1" presStyleIdx="2" presStyleCnt="3"/>
      <dgm:spPr/>
      <dgm:t>
        <a:bodyPr/>
        <a:lstStyle/>
        <a:p>
          <a:endParaRPr lang="hr-HR"/>
        </a:p>
      </dgm:t>
    </dgm:pt>
    <dgm:pt modelId="{5B3E6560-4041-4700-BB58-C28E74A4983E}" type="pres">
      <dgm:prSet presAssocID="{31655392-A319-48C1-B13A-F9D44F6AD066}" presName="gear3dstNode" presStyleLbl="node1" presStyleIdx="2" presStyleCnt="3"/>
      <dgm:spPr/>
      <dgm:t>
        <a:bodyPr/>
        <a:lstStyle/>
        <a:p>
          <a:endParaRPr lang="hr-HR"/>
        </a:p>
      </dgm:t>
    </dgm:pt>
    <dgm:pt modelId="{9FB52A4D-54EF-4ACD-9D03-B3D817999D2E}" type="pres">
      <dgm:prSet presAssocID="{8276148B-8BEE-4F23-81EC-9F65FF9A6DBD}" presName="connector1" presStyleLbl="sibTrans2D1" presStyleIdx="0" presStyleCnt="3"/>
      <dgm:spPr/>
      <dgm:t>
        <a:bodyPr/>
        <a:lstStyle/>
        <a:p>
          <a:endParaRPr lang="hr-HR"/>
        </a:p>
      </dgm:t>
    </dgm:pt>
    <dgm:pt modelId="{446CA2F8-5CE5-448F-97ED-81FA0FDC1402}" type="pres">
      <dgm:prSet presAssocID="{6BCFA880-D0A5-42DD-B0CC-EA9794DB3276}" presName="connector2" presStyleLbl="sibTrans2D1" presStyleIdx="1" presStyleCnt="3"/>
      <dgm:spPr/>
      <dgm:t>
        <a:bodyPr/>
        <a:lstStyle/>
        <a:p>
          <a:endParaRPr lang="hr-HR"/>
        </a:p>
      </dgm:t>
    </dgm:pt>
    <dgm:pt modelId="{FC9B3F56-6E36-4663-97C8-606359A48BAE}" type="pres">
      <dgm:prSet presAssocID="{E7D37067-C7A0-466B-B0DC-0B553B2FD873}" presName="connector3" presStyleLbl="sibTrans2D1" presStyleIdx="2" presStyleCnt="3"/>
      <dgm:spPr/>
      <dgm:t>
        <a:bodyPr/>
        <a:lstStyle/>
        <a:p>
          <a:endParaRPr lang="hr-HR"/>
        </a:p>
      </dgm:t>
    </dgm:pt>
  </dgm:ptLst>
  <dgm:cxnLst>
    <dgm:cxn modelId="{4C960312-F0DC-4556-BB43-C01E07F2D8FE}" type="presOf" srcId="{B400ADEC-031C-49A6-A237-21A33A682A8F}" destId="{61CB7BB3-F37E-4F28-B3E5-AB5ED6FAD994}" srcOrd="0" destOrd="0" presId="urn:microsoft.com/office/officeart/2005/8/layout/gear1"/>
    <dgm:cxn modelId="{B1E461E6-944D-4737-BF5E-A4536B007F45}" type="presOf" srcId="{E17A21B3-A3E4-4B87-A8EC-CD0CF37A19D0}" destId="{DDD0FE11-5F44-4011-A866-2D7572DBF9D6}" srcOrd="0" destOrd="0" presId="urn:microsoft.com/office/officeart/2005/8/layout/gear1"/>
    <dgm:cxn modelId="{44569EE0-C24D-4C82-B72C-B49D9BD9376B}" type="presOf" srcId="{E7D37067-C7A0-466B-B0DC-0B553B2FD873}" destId="{FC9B3F56-6E36-4663-97C8-606359A48BAE}" srcOrd="0" destOrd="0" presId="urn:microsoft.com/office/officeart/2005/8/layout/gear1"/>
    <dgm:cxn modelId="{78511EBE-8188-4114-911D-33F9768BD129}" type="presOf" srcId="{81E2FBBE-9BDF-4899-B14B-BABFD7DFB6AE}" destId="{CB7BE2E6-7A33-488E-B53F-0056B6E3A353}" srcOrd="0" destOrd="0" presId="urn:microsoft.com/office/officeart/2005/8/layout/gear1"/>
    <dgm:cxn modelId="{6C567628-6E02-447E-B8EA-66C0DE350406}" type="presOf" srcId="{31655392-A319-48C1-B13A-F9D44F6AD066}" destId="{EADC251D-55FE-47F4-95B7-25C7D8EFC63A}" srcOrd="1" destOrd="0" presId="urn:microsoft.com/office/officeart/2005/8/layout/gear1"/>
    <dgm:cxn modelId="{26F56713-A7B0-4187-91F7-BD739AFBD0F2}" type="presOf" srcId="{8276148B-8BEE-4F23-81EC-9F65FF9A6DBD}" destId="{9FB52A4D-54EF-4ACD-9D03-B3D817999D2E}" srcOrd="0" destOrd="0" presId="urn:microsoft.com/office/officeart/2005/8/layout/gear1"/>
    <dgm:cxn modelId="{B2E12CF4-DB27-4A10-9F48-FD5C4127C640}" type="presOf" srcId="{31655392-A319-48C1-B13A-F9D44F6AD066}" destId="{FBE62743-34FE-4DC3-9FDC-AA1D6F67EC39}" srcOrd="0" destOrd="0" presId="urn:microsoft.com/office/officeart/2005/8/layout/gear1"/>
    <dgm:cxn modelId="{85BDE48B-F7D9-45FF-AA51-B8BF9584FC59}" type="presOf" srcId="{6BCFA880-D0A5-42DD-B0CC-EA9794DB3276}" destId="{446CA2F8-5CE5-448F-97ED-81FA0FDC1402}" srcOrd="0" destOrd="0" presId="urn:microsoft.com/office/officeart/2005/8/layout/gear1"/>
    <dgm:cxn modelId="{5572F255-5138-4B27-906B-2C83003BC8D1}" type="presOf" srcId="{81E2FBBE-9BDF-4899-B14B-BABFD7DFB6AE}" destId="{A170DCE9-6CB7-434D-9B0F-A0EF066D4D42}" srcOrd="1" destOrd="0" presId="urn:microsoft.com/office/officeart/2005/8/layout/gear1"/>
    <dgm:cxn modelId="{9E91B7AA-D3A2-4548-82EF-76BEB44381DA}" srcId="{B400ADEC-031C-49A6-A237-21A33A682A8F}" destId="{31655392-A319-48C1-B13A-F9D44F6AD066}" srcOrd="2" destOrd="0" parTransId="{72AF4A26-AE65-4B2E-9750-111FBD9A5840}" sibTransId="{E7D37067-C7A0-466B-B0DC-0B553B2FD873}"/>
    <dgm:cxn modelId="{29B2BDEC-3E77-44FA-A2D4-A35EB25E3F14}" srcId="{B400ADEC-031C-49A6-A237-21A33A682A8F}" destId="{E17A21B3-A3E4-4B87-A8EC-CD0CF37A19D0}" srcOrd="0" destOrd="0" parTransId="{B2648F69-6639-47E6-9A79-1A6C62F90BE7}" sibTransId="{8276148B-8BEE-4F23-81EC-9F65FF9A6DBD}"/>
    <dgm:cxn modelId="{9E180D92-9630-48C1-A9EF-ED4E4D015F00}" type="presOf" srcId="{31655392-A319-48C1-B13A-F9D44F6AD066}" destId="{5B3E6560-4041-4700-BB58-C28E74A4983E}" srcOrd="3" destOrd="0" presId="urn:microsoft.com/office/officeart/2005/8/layout/gear1"/>
    <dgm:cxn modelId="{4F604B55-7B55-4C39-89E9-CF2DB5DBB80C}" type="presOf" srcId="{81E2FBBE-9BDF-4899-B14B-BABFD7DFB6AE}" destId="{6B5FBDD9-4717-418E-AE9B-52DA0B2D1B0A}" srcOrd="2" destOrd="0" presId="urn:microsoft.com/office/officeart/2005/8/layout/gear1"/>
    <dgm:cxn modelId="{4239C883-1794-4C1D-B08C-AEE16C5B90F5}" type="presOf" srcId="{E17A21B3-A3E4-4B87-A8EC-CD0CF37A19D0}" destId="{EC59FACA-E734-4267-90E5-B0CB9AA19A9C}" srcOrd="1" destOrd="0" presId="urn:microsoft.com/office/officeart/2005/8/layout/gear1"/>
    <dgm:cxn modelId="{853F9CD7-DB55-4346-B13E-9C24F0922127}" type="presOf" srcId="{E17A21B3-A3E4-4B87-A8EC-CD0CF37A19D0}" destId="{24A68735-1491-4C04-B1DE-4BF1F966F91F}" srcOrd="2" destOrd="0" presId="urn:microsoft.com/office/officeart/2005/8/layout/gear1"/>
    <dgm:cxn modelId="{1839A929-E327-4AF6-A658-FE3561BC5B28}" srcId="{B400ADEC-031C-49A6-A237-21A33A682A8F}" destId="{81E2FBBE-9BDF-4899-B14B-BABFD7DFB6AE}" srcOrd="1" destOrd="0" parTransId="{8137EC53-DF13-4DFA-8CF6-569518D88F86}" sibTransId="{6BCFA880-D0A5-42DD-B0CC-EA9794DB3276}"/>
    <dgm:cxn modelId="{C8407C56-B5D5-488F-AD16-87888A27FA38}" type="presOf" srcId="{31655392-A319-48C1-B13A-F9D44F6AD066}" destId="{A906AB81-F010-4FC7-8FF7-330C82AF55A5}" srcOrd="2" destOrd="0" presId="urn:microsoft.com/office/officeart/2005/8/layout/gear1"/>
    <dgm:cxn modelId="{CB0B8FD2-4BF5-49B7-A5D7-791265B66E89}" type="presParOf" srcId="{61CB7BB3-F37E-4F28-B3E5-AB5ED6FAD994}" destId="{DDD0FE11-5F44-4011-A866-2D7572DBF9D6}" srcOrd="0" destOrd="0" presId="urn:microsoft.com/office/officeart/2005/8/layout/gear1"/>
    <dgm:cxn modelId="{1ADF1458-61D6-4832-AC98-AD3F421A2574}" type="presParOf" srcId="{61CB7BB3-F37E-4F28-B3E5-AB5ED6FAD994}" destId="{EC59FACA-E734-4267-90E5-B0CB9AA19A9C}" srcOrd="1" destOrd="0" presId="urn:microsoft.com/office/officeart/2005/8/layout/gear1"/>
    <dgm:cxn modelId="{585B3F79-C086-4790-AB7C-E65C5E2B7B73}" type="presParOf" srcId="{61CB7BB3-F37E-4F28-B3E5-AB5ED6FAD994}" destId="{24A68735-1491-4C04-B1DE-4BF1F966F91F}" srcOrd="2" destOrd="0" presId="urn:microsoft.com/office/officeart/2005/8/layout/gear1"/>
    <dgm:cxn modelId="{9C0DE3F1-1143-44F4-B651-BEFB69571453}" type="presParOf" srcId="{61CB7BB3-F37E-4F28-B3E5-AB5ED6FAD994}" destId="{CB7BE2E6-7A33-488E-B53F-0056B6E3A353}" srcOrd="3" destOrd="0" presId="urn:microsoft.com/office/officeart/2005/8/layout/gear1"/>
    <dgm:cxn modelId="{1CBBE36A-5ACF-4727-868A-2F5D17F2A456}" type="presParOf" srcId="{61CB7BB3-F37E-4F28-B3E5-AB5ED6FAD994}" destId="{A170DCE9-6CB7-434D-9B0F-A0EF066D4D42}" srcOrd="4" destOrd="0" presId="urn:microsoft.com/office/officeart/2005/8/layout/gear1"/>
    <dgm:cxn modelId="{18BD81FE-28FF-41C0-BE80-631BD49F5E8A}" type="presParOf" srcId="{61CB7BB3-F37E-4F28-B3E5-AB5ED6FAD994}" destId="{6B5FBDD9-4717-418E-AE9B-52DA0B2D1B0A}" srcOrd="5" destOrd="0" presId="urn:microsoft.com/office/officeart/2005/8/layout/gear1"/>
    <dgm:cxn modelId="{5FDAD295-F753-473E-B03C-86BD6AA86152}" type="presParOf" srcId="{61CB7BB3-F37E-4F28-B3E5-AB5ED6FAD994}" destId="{FBE62743-34FE-4DC3-9FDC-AA1D6F67EC39}" srcOrd="6" destOrd="0" presId="urn:microsoft.com/office/officeart/2005/8/layout/gear1"/>
    <dgm:cxn modelId="{15D9074B-0AB5-449C-9048-AF5E3057878A}" type="presParOf" srcId="{61CB7BB3-F37E-4F28-B3E5-AB5ED6FAD994}" destId="{EADC251D-55FE-47F4-95B7-25C7D8EFC63A}" srcOrd="7" destOrd="0" presId="urn:microsoft.com/office/officeart/2005/8/layout/gear1"/>
    <dgm:cxn modelId="{99FB3AA3-6F26-414D-81A9-E0A75AF73159}" type="presParOf" srcId="{61CB7BB3-F37E-4F28-B3E5-AB5ED6FAD994}" destId="{A906AB81-F010-4FC7-8FF7-330C82AF55A5}" srcOrd="8" destOrd="0" presId="urn:microsoft.com/office/officeart/2005/8/layout/gear1"/>
    <dgm:cxn modelId="{A712EF76-F255-4A46-BCE6-AD87E670F62B}" type="presParOf" srcId="{61CB7BB3-F37E-4F28-B3E5-AB5ED6FAD994}" destId="{5B3E6560-4041-4700-BB58-C28E74A4983E}" srcOrd="9" destOrd="0" presId="urn:microsoft.com/office/officeart/2005/8/layout/gear1"/>
    <dgm:cxn modelId="{179DB107-3DE0-4E86-BC65-052C84E351A1}" type="presParOf" srcId="{61CB7BB3-F37E-4F28-B3E5-AB5ED6FAD994}" destId="{9FB52A4D-54EF-4ACD-9D03-B3D817999D2E}" srcOrd="10" destOrd="0" presId="urn:microsoft.com/office/officeart/2005/8/layout/gear1"/>
    <dgm:cxn modelId="{FB856A8B-8BCA-4118-9A2C-73F67FF9D3B8}" type="presParOf" srcId="{61CB7BB3-F37E-4F28-B3E5-AB5ED6FAD994}" destId="{446CA2F8-5CE5-448F-97ED-81FA0FDC1402}" srcOrd="11" destOrd="0" presId="urn:microsoft.com/office/officeart/2005/8/layout/gear1"/>
    <dgm:cxn modelId="{76CDE212-3CCF-4766-B2A5-4FC745C30059}" type="presParOf" srcId="{61CB7BB3-F37E-4F28-B3E5-AB5ED6FAD994}" destId="{FC9B3F56-6E36-4663-97C8-606359A48BA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C03BBB-8B20-49C0-9D49-8FD30F129A45}" type="doc">
      <dgm:prSet loTypeId="urn:microsoft.com/office/officeart/2005/8/layout/default#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237F4A3F-89A6-4DD3-825D-88BA8378B668}">
      <dgm:prSet phldrT="[Text]"/>
      <dgm:spPr/>
      <dgm:t>
        <a:bodyPr/>
        <a:lstStyle/>
        <a:p>
          <a:r>
            <a:rPr lang="hr-HR" dirty="0"/>
            <a:t>izražavanje emocija </a:t>
          </a:r>
        </a:p>
      </dgm:t>
    </dgm:pt>
    <dgm:pt modelId="{2E991BDE-3D87-4511-B491-56C97E03D187}" type="parTrans" cxnId="{32B8D49F-CB6F-4405-820A-A49545E49DA3}">
      <dgm:prSet/>
      <dgm:spPr/>
      <dgm:t>
        <a:bodyPr/>
        <a:lstStyle/>
        <a:p>
          <a:endParaRPr lang="hr-HR"/>
        </a:p>
      </dgm:t>
    </dgm:pt>
    <dgm:pt modelId="{804C3B1B-2FAD-4294-AC1A-F26036858C6D}" type="sibTrans" cxnId="{32B8D49F-CB6F-4405-820A-A49545E49DA3}">
      <dgm:prSet/>
      <dgm:spPr/>
      <dgm:t>
        <a:bodyPr/>
        <a:lstStyle/>
        <a:p>
          <a:endParaRPr lang="hr-HR"/>
        </a:p>
      </dgm:t>
    </dgm:pt>
    <dgm:pt modelId="{4FEF68ED-EB67-418B-833A-54DCD7B68525}">
      <dgm:prSet/>
      <dgm:spPr/>
      <dgm:t>
        <a:bodyPr/>
        <a:lstStyle/>
        <a:p>
          <a:r>
            <a:rPr lang="hr-HR" dirty="0"/>
            <a:t>izražavanje odnosa prema drugima</a:t>
          </a:r>
        </a:p>
      </dgm:t>
    </dgm:pt>
    <dgm:pt modelId="{8EB2594D-9C64-495D-9183-175A077D6716}" type="parTrans" cxnId="{836DD119-F570-47EE-98F7-17C049654611}">
      <dgm:prSet/>
      <dgm:spPr/>
      <dgm:t>
        <a:bodyPr/>
        <a:lstStyle/>
        <a:p>
          <a:endParaRPr lang="hr-HR"/>
        </a:p>
      </dgm:t>
    </dgm:pt>
    <dgm:pt modelId="{7DD31D15-4CF6-4EEB-ABB0-2CCDDF408BE5}" type="sibTrans" cxnId="{836DD119-F570-47EE-98F7-17C049654611}">
      <dgm:prSet/>
      <dgm:spPr/>
      <dgm:t>
        <a:bodyPr/>
        <a:lstStyle/>
        <a:p>
          <a:endParaRPr lang="hr-HR"/>
        </a:p>
      </dgm:t>
    </dgm:pt>
    <dgm:pt modelId="{EBA3C37E-10F7-48C5-909C-7A4AF479F0CF}">
      <dgm:prSet/>
      <dgm:spPr/>
      <dgm:t>
        <a:bodyPr/>
        <a:lstStyle/>
        <a:p>
          <a:r>
            <a:rPr lang="hr-HR"/>
            <a:t>pratnja govora</a:t>
          </a:r>
          <a:endParaRPr lang="hr-HR" dirty="0"/>
        </a:p>
      </dgm:t>
    </dgm:pt>
    <dgm:pt modelId="{C0F914BE-8A89-4202-882E-8B71579597B3}" type="parTrans" cxnId="{CF6060E5-677B-4F21-AFF7-20EAAA730B3A}">
      <dgm:prSet/>
      <dgm:spPr/>
      <dgm:t>
        <a:bodyPr/>
        <a:lstStyle/>
        <a:p>
          <a:endParaRPr lang="hr-HR"/>
        </a:p>
      </dgm:t>
    </dgm:pt>
    <dgm:pt modelId="{10297925-BD79-45BD-AD4A-CE8621CD5CFD}" type="sibTrans" cxnId="{CF6060E5-677B-4F21-AFF7-20EAAA730B3A}">
      <dgm:prSet/>
      <dgm:spPr/>
      <dgm:t>
        <a:bodyPr/>
        <a:lstStyle/>
        <a:p>
          <a:endParaRPr lang="hr-HR"/>
        </a:p>
      </dgm:t>
    </dgm:pt>
    <dgm:pt modelId="{E9D40BC0-36C9-481B-BEFF-741BFE75BAB2}">
      <dgm:prSet/>
      <dgm:spPr/>
      <dgm:t>
        <a:bodyPr/>
        <a:lstStyle/>
        <a:p>
          <a:r>
            <a:rPr lang="hr-HR" dirty="0"/>
            <a:t>predstavljanje sebe drugima </a:t>
          </a:r>
        </a:p>
      </dgm:t>
    </dgm:pt>
    <dgm:pt modelId="{33B1B587-1ECC-4514-963F-67687543F700}" type="parTrans" cxnId="{918AAD13-76C2-4116-907F-97647342C6DE}">
      <dgm:prSet/>
      <dgm:spPr/>
      <dgm:t>
        <a:bodyPr/>
        <a:lstStyle/>
        <a:p>
          <a:endParaRPr lang="hr-HR"/>
        </a:p>
      </dgm:t>
    </dgm:pt>
    <dgm:pt modelId="{D204CA26-808A-414E-A0CC-61045AA093DC}" type="sibTrans" cxnId="{918AAD13-76C2-4116-907F-97647342C6DE}">
      <dgm:prSet/>
      <dgm:spPr/>
      <dgm:t>
        <a:bodyPr/>
        <a:lstStyle/>
        <a:p>
          <a:endParaRPr lang="hr-HR"/>
        </a:p>
      </dgm:t>
    </dgm:pt>
    <dgm:pt modelId="{A683F977-4718-47CC-B998-6B85467E7072}" type="pres">
      <dgm:prSet presAssocID="{18C03BBB-8B20-49C0-9D49-8FD30F129A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A263577E-7B88-4EC9-B09D-E681F5D98F19}" type="pres">
      <dgm:prSet presAssocID="{237F4A3F-89A6-4DD3-825D-88BA8378B66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C680412-E235-431A-BE44-3DF2D612B07E}" type="pres">
      <dgm:prSet presAssocID="{804C3B1B-2FAD-4294-AC1A-F26036858C6D}" presName="sibTrans" presStyleCnt="0"/>
      <dgm:spPr/>
    </dgm:pt>
    <dgm:pt modelId="{CB243071-F507-46A7-AC26-4A7A8D7C91CC}" type="pres">
      <dgm:prSet presAssocID="{4FEF68ED-EB67-418B-833A-54DCD7B6852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45DCAD7-48DD-4D49-A17E-18C9CFCB548F}" type="pres">
      <dgm:prSet presAssocID="{7DD31D15-4CF6-4EEB-ABB0-2CCDDF408BE5}" presName="sibTrans" presStyleCnt="0"/>
      <dgm:spPr/>
    </dgm:pt>
    <dgm:pt modelId="{92040852-5886-48C9-9B7C-4A0E3347B3EC}" type="pres">
      <dgm:prSet presAssocID="{E9D40BC0-36C9-481B-BEFF-741BFE75BAB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43939B7-E07B-4D65-B322-A93C55ECD0AD}" type="pres">
      <dgm:prSet presAssocID="{D204CA26-808A-414E-A0CC-61045AA093DC}" presName="sibTrans" presStyleCnt="0"/>
      <dgm:spPr/>
    </dgm:pt>
    <dgm:pt modelId="{103F42B5-6532-41F7-9FAE-C6D42A819664}" type="pres">
      <dgm:prSet presAssocID="{EBA3C37E-10F7-48C5-909C-7A4AF479F0C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CEBD80D-041E-455B-9BCE-9A93CF5399C5}" type="presOf" srcId="{4FEF68ED-EB67-418B-833A-54DCD7B68525}" destId="{CB243071-F507-46A7-AC26-4A7A8D7C91CC}" srcOrd="0" destOrd="0" presId="urn:microsoft.com/office/officeart/2005/8/layout/default#1"/>
    <dgm:cxn modelId="{5AA85538-B900-43C3-81A8-4711789B19A4}" type="presOf" srcId="{E9D40BC0-36C9-481B-BEFF-741BFE75BAB2}" destId="{92040852-5886-48C9-9B7C-4A0E3347B3EC}" srcOrd="0" destOrd="0" presId="urn:microsoft.com/office/officeart/2005/8/layout/default#1"/>
    <dgm:cxn modelId="{918AAD13-76C2-4116-907F-97647342C6DE}" srcId="{18C03BBB-8B20-49C0-9D49-8FD30F129A45}" destId="{E9D40BC0-36C9-481B-BEFF-741BFE75BAB2}" srcOrd="2" destOrd="0" parTransId="{33B1B587-1ECC-4514-963F-67687543F700}" sibTransId="{D204CA26-808A-414E-A0CC-61045AA093DC}"/>
    <dgm:cxn modelId="{CF6060E5-677B-4F21-AFF7-20EAAA730B3A}" srcId="{18C03BBB-8B20-49C0-9D49-8FD30F129A45}" destId="{EBA3C37E-10F7-48C5-909C-7A4AF479F0CF}" srcOrd="3" destOrd="0" parTransId="{C0F914BE-8A89-4202-882E-8B71579597B3}" sibTransId="{10297925-BD79-45BD-AD4A-CE8621CD5CFD}"/>
    <dgm:cxn modelId="{618ACFB9-B902-4991-99BA-09C9E0D1DB4D}" type="presOf" srcId="{18C03BBB-8B20-49C0-9D49-8FD30F129A45}" destId="{A683F977-4718-47CC-B998-6B85467E7072}" srcOrd="0" destOrd="0" presId="urn:microsoft.com/office/officeart/2005/8/layout/default#1"/>
    <dgm:cxn modelId="{836DD119-F570-47EE-98F7-17C049654611}" srcId="{18C03BBB-8B20-49C0-9D49-8FD30F129A45}" destId="{4FEF68ED-EB67-418B-833A-54DCD7B68525}" srcOrd="1" destOrd="0" parTransId="{8EB2594D-9C64-495D-9183-175A077D6716}" sibTransId="{7DD31D15-4CF6-4EEB-ABB0-2CCDDF408BE5}"/>
    <dgm:cxn modelId="{FC27F2B2-25D4-4B4B-8BAD-A80729913017}" type="presOf" srcId="{EBA3C37E-10F7-48C5-909C-7A4AF479F0CF}" destId="{103F42B5-6532-41F7-9FAE-C6D42A819664}" srcOrd="0" destOrd="0" presId="urn:microsoft.com/office/officeart/2005/8/layout/default#1"/>
    <dgm:cxn modelId="{32B8D49F-CB6F-4405-820A-A49545E49DA3}" srcId="{18C03BBB-8B20-49C0-9D49-8FD30F129A45}" destId="{237F4A3F-89A6-4DD3-825D-88BA8378B668}" srcOrd="0" destOrd="0" parTransId="{2E991BDE-3D87-4511-B491-56C97E03D187}" sibTransId="{804C3B1B-2FAD-4294-AC1A-F26036858C6D}"/>
    <dgm:cxn modelId="{438B0BCC-F25A-4DEB-8E7E-0A462A25405C}" type="presOf" srcId="{237F4A3F-89A6-4DD3-825D-88BA8378B668}" destId="{A263577E-7B88-4EC9-B09D-E681F5D98F19}" srcOrd="0" destOrd="0" presId="urn:microsoft.com/office/officeart/2005/8/layout/default#1"/>
    <dgm:cxn modelId="{2F230A76-E173-4BFA-B5E4-65016C37FE05}" type="presParOf" srcId="{A683F977-4718-47CC-B998-6B85467E7072}" destId="{A263577E-7B88-4EC9-B09D-E681F5D98F19}" srcOrd="0" destOrd="0" presId="urn:microsoft.com/office/officeart/2005/8/layout/default#1"/>
    <dgm:cxn modelId="{6FF3C59C-F96C-47A7-B4A8-43873029B6B3}" type="presParOf" srcId="{A683F977-4718-47CC-B998-6B85467E7072}" destId="{7C680412-E235-431A-BE44-3DF2D612B07E}" srcOrd="1" destOrd="0" presId="urn:microsoft.com/office/officeart/2005/8/layout/default#1"/>
    <dgm:cxn modelId="{D699E1E9-5D40-4E5F-9819-9808B2A9AEB7}" type="presParOf" srcId="{A683F977-4718-47CC-B998-6B85467E7072}" destId="{CB243071-F507-46A7-AC26-4A7A8D7C91CC}" srcOrd="2" destOrd="0" presId="urn:microsoft.com/office/officeart/2005/8/layout/default#1"/>
    <dgm:cxn modelId="{BF77E6A8-6A31-4E43-8EE2-B69A433188CF}" type="presParOf" srcId="{A683F977-4718-47CC-B998-6B85467E7072}" destId="{545DCAD7-48DD-4D49-A17E-18C9CFCB548F}" srcOrd="3" destOrd="0" presId="urn:microsoft.com/office/officeart/2005/8/layout/default#1"/>
    <dgm:cxn modelId="{4E5F9481-8343-4C0D-855C-6C9F296EA4F1}" type="presParOf" srcId="{A683F977-4718-47CC-B998-6B85467E7072}" destId="{92040852-5886-48C9-9B7C-4A0E3347B3EC}" srcOrd="4" destOrd="0" presId="urn:microsoft.com/office/officeart/2005/8/layout/default#1"/>
    <dgm:cxn modelId="{62D21547-95F4-4BD0-B35F-6983D045D4AB}" type="presParOf" srcId="{A683F977-4718-47CC-B998-6B85467E7072}" destId="{B43939B7-E07B-4D65-B322-A93C55ECD0AD}" srcOrd="5" destOrd="0" presId="urn:microsoft.com/office/officeart/2005/8/layout/default#1"/>
    <dgm:cxn modelId="{0EC8B950-41D9-4001-A163-744579EAE53F}" type="presParOf" srcId="{A683F977-4718-47CC-B998-6B85467E7072}" destId="{103F42B5-6532-41F7-9FAE-C6D42A819664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EF65D1-8987-4AE7-BBF8-812DA003D138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CA0AF2A-A9C9-40AB-96C1-AB2DCC648E12}">
      <dgm:prSet phldrT="[Text]"/>
      <dgm:spPr/>
      <dgm:t>
        <a:bodyPr/>
        <a:lstStyle/>
        <a:p>
          <a:r>
            <a:rPr lang="hr-HR" dirty="0"/>
            <a:t>gledanje u oči</a:t>
          </a:r>
        </a:p>
      </dgm:t>
    </dgm:pt>
    <dgm:pt modelId="{3662C39A-BAED-4A67-8AE8-B8143F8A4140}" type="parTrans" cxnId="{65DC520D-429E-44C0-92CC-F43607FB35DD}">
      <dgm:prSet/>
      <dgm:spPr/>
      <dgm:t>
        <a:bodyPr/>
        <a:lstStyle/>
        <a:p>
          <a:endParaRPr lang="hr-HR"/>
        </a:p>
      </dgm:t>
    </dgm:pt>
    <dgm:pt modelId="{2AEC9D42-BC99-4142-B49C-E48330448D3D}" type="sibTrans" cxnId="{65DC520D-429E-44C0-92CC-F43607FB35DD}">
      <dgm:prSet/>
      <dgm:spPr/>
      <dgm:t>
        <a:bodyPr/>
        <a:lstStyle/>
        <a:p>
          <a:endParaRPr lang="hr-HR"/>
        </a:p>
      </dgm:t>
    </dgm:pt>
    <dgm:pt modelId="{4A15FC5B-F598-4652-A580-50A5B200A45A}">
      <dgm:prSet phldrT="[Text]"/>
      <dgm:spPr/>
      <dgm:t>
        <a:bodyPr/>
        <a:lstStyle/>
        <a:p>
          <a:r>
            <a:rPr lang="hr-HR" dirty="0"/>
            <a:t>gledanje  „kroz nekoga”</a:t>
          </a:r>
        </a:p>
      </dgm:t>
    </dgm:pt>
    <dgm:pt modelId="{3AA4D832-E946-40C1-A718-D39BD3DB4A8C}" type="parTrans" cxnId="{B765A61E-5CFB-4548-8FAD-BBC6B7FDC154}">
      <dgm:prSet/>
      <dgm:spPr/>
      <dgm:t>
        <a:bodyPr/>
        <a:lstStyle/>
        <a:p>
          <a:endParaRPr lang="hr-HR"/>
        </a:p>
      </dgm:t>
    </dgm:pt>
    <dgm:pt modelId="{65D82DC4-1873-4723-9ED7-0FE9D9F7A14B}" type="sibTrans" cxnId="{B765A61E-5CFB-4548-8FAD-BBC6B7FDC154}">
      <dgm:prSet/>
      <dgm:spPr/>
      <dgm:t>
        <a:bodyPr/>
        <a:lstStyle/>
        <a:p>
          <a:endParaRPr lang="hr-HR"/>
        </a:p>
      </dgm:t>
    </dgm:pt>
    <dgm:pt modelId="{9B0E2F1F-8409-4CC0-ADE5-1C2801D27F52}">
      <dgm:prSet phldrT="[Text]"/>
      <dgm:spPr/>
      <dgm:t>
        <a:bodyPr/>
        <a:lstStyle/>
        <a:p>
          <a:r>
            <a:rPr lang="hr-HR" dirty="0"/>
            <a:t>pogled u stranu</a:t>
          </a:r>
        </a:p>
      </dgm:t>
    </dgm:pt>
    <dgm:pt modelId="{8B031454-BFDA-404A-8A45-A58ED7F0F2C2}" type="parTrans" cxnId="{BCE3B585-3BAE-4FE2-B895-6E03E553979E}">
      <dgm:prSet/>
      <dgm:spPr/>
      <dgm:t>
        <a:bodyPr/>
        <a:lstStyle/>
        <a:p>
          <a:endParaRPr lang="hr-HR"/>
        </a:p>
      </dgm:t>
    </dgm:pt>
    <dgm:pt modelId="{59CBDFF7-964A-43DC-A2BA-DAAC09C6CFEA}" type="sibTrans" cxnId="{BCE3B585-3BAE-4FE2-B895-6E03E553979E}">
      <dgm:prSet/>
      <dgm:spPr/>
      <dgm:t>
        <a:bodyPr/>
        <a:lstStyle/>
        <a:p>
          <a:endParaRPr lang="hr-HR"/>
        </a:p>
      </dgm:t>
    </dgm:pt>
    <dgm:pt modelId="{1B4CFB65-B58B-4893-9C72-15C46B5408B3}" type="pres">
      <dgm:prSet presAssocID="{BDEF65D1-8987-4AE7-BBF8-812DA003D13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hr-HR"/>
        </a:p>
      </dgm:t>
    </dgm:pt>
    <dgm:pt modelId="{47E271F8-CA5A-42CC-9B50-0A9A2BF59DB6}" type="pres">
      <dgm:prSet presAssocID="{FCA0AF2A-A9C9-40AB-96C1-AB2DCC648E12}" presName="composite" presStyleCnt="0">
        <dgm:presLayoutVars>
          <dgm:chMax val="1"/>
          <dgm:chPref val="1"/>
        </dgm:presLayoutVars>
      </dgm:prSet>
      <dgm:spPr/>
    </dgm:pt>
    <dgm:pt modelId="{329F7C04-6DEB-43FE-B63F-5E90D3E62451}" type="pres">
      <dgm:prSet presAssocID="{FCA0AF2A-A9C9-40AB-96C1-AB2DCC648E12}" presName="Accent" presStyleLbl="trAlignAcc1" presStyleIdx="0" presStyleCnt="3">
        <dgm:presLayoutVars>
          <dgm:chMax val="0"/>
          <dgm:chPref val="0"/>
        </dgm:presLayoutVars>
      </dgm:prSet>
      <dgm:spPr/>
    </dgm:pt>
    <dgm:pt modelId="{1624BC59-0987-4B5F-807D-6E7533A4C359}" type="pres">
      <dgm:prSet presAssocID="{FCA0AF2A-A9C9-40AB-96C1-AB2DCC648E12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6DFF8E3-78B9-42E0-A613-FC343D2C972E}" type="pres">
      <dgm:prSet presAssocID="{FCA0AF2A-A9C9-40AB-96C1-AB2DCC648E12}" presName="ChildComposite" presStyleCnt="0"/>
      <dgm:spPr/>
    </dgm:pt>
    <dgm:pt modelId="{6AE3E4BA-E5D4-411F-B2CA-19390DBE3E6D}" type="pres">
      <dgm:prSet presAssocID="{FCA0AF2A-A9C9-40AB-96C1-AB2DCC648E1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A1E468C-CA26-414E-9295-9ED300A819C3}" type="pres">
      <dgm:prSet presAssocID="{FCA0AF2A-A9C9-40AB-96C1-AB2DCC648E12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4B001A9-B07E-4C23-93F1-C6652D644E5C}" type="pres">
      <dgm:prSet presAssocID="{2AEC9D42-BC99-4142-B49C-E48330448D3D}" presName="sibTrans" presStyleCnt="0"/>
      <dgm:spPr/>
    </dgm:pt>
    <dgm:pt modelId="{33F08D1F-0FC7-4A9D-9A0E-6ED2F91F965D}" type="pres">
      <dgm:prSet presAssocID="{4A15FC5B-F598-4652-A580-50A5B200A45A}" presName="composite" presStyleCnt="0">
        <dgm:presLayoutVars>
          <dgm:chMax val="1"/>
          <dgm:chPref val="1"/>
        </dgm:presLayoutVars>
      </dgm:prSet>
      <dgm:spPr/>
    </dgm:pt>
    <dgm:pt modelId="{C815ECC1-EF34-48B7-8109-A84AEEBB0924}" type="pres">
      <dgm:prSet presAssocID="{4A15FC5B-F598-4652-A580-50A5B200A45A}" presName="Accent" presStyleLbl="trAlignAcc1" presStyleIdx="1" presStyleCnt="3">
        <dgm:presLayoutVars>
          <dgm:chMax val="0"/>
          <dgm:chPref val="0"/>
        </dgm:presLayoutVars>
      </dgm:prSet>
      <dgm:spPr/>
    </dgm:pt>
    <dgm:pt modelId="{DC7FCC61-0972-4851-B88C-61EBC1247BFE}" type="pres">
      <dgm:prSet presAssocID="{4A15FC5B-F598-4652-A580-50A5B200A45A}" presName="Image" presStyleLbl="alignImgPlace1" presStyleIdx="1" presStyleCnt="3" custLinFactNeighborX="-1289" custLinFactNeighborY="105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7587DAC5-9D0E-4DF2-AB49-10E9A06D44EA}" type="pres">
      <dgm:prSet presAssocID="{4A15FC5B-F598-4652-A580-50A5B200A45A}" presName="ChildComposite" presStyleCnt="0"/>
      <dgm:spPr/>
    </dgm:pt>
    <dgm:pt modelId="{26ED228A-A6D6-43BE-B907-9060FC830658}" type="pres">
      <dgm:prSet presAssocID="{4A15FC5B-F598-4652-A580-50A5B200A45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A30817F-007C-4D9B-85E4-29CB79F62401}" type="pres">
      <dgm:prSet presAssocID="{4A15FC5B-F598-4652-A580-50A5B200A45A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65CCFFE-06FD-4BE3-A070-B6DB09AF18D3}" type="pres">
      <dgm:prSet presAssocID="{65D82DC4-1873-4723-9ED7-0FE9D9F7A14B}" presName="sibTrans" presStyleCnt="0"/>
      <dgm:spPr/>
    </dgm:pt>
    <dgm:pt modelId="{66FCB1D4-7C6B-4D48-A019-61CAE8499592}" type="pres">
      <dgm:prSet presAssocID="{9B0E2F1F-8409-4CC0-ADE5-1C2801D27F52}" presName="composite" presStyleCnt="0">
        <dgm:presLayoutVars>
          <dgm:chMax val="1"/>
          <dgm:chPref val="1"/>
        </dgm:presLayoutVars>
      </dgm:prSet>
      <dgm:spPr/>
    </dgm:pt>
    <dgm:pt modelId="{0AD03F94-4C2B-44DE-99EA-81CF08D38DD6}" type="pres">
      <dgm:prSet presAssocID="{9B0E2F1F-8409-4CC0-ADE5-1C2801D27F52}" presName="Accent" presStyleLbl="trAlignAcc1" presStyleIdx="2" presStyleCnt="3">
        <dgm:presLayoutVars>
          <dgm:chMax val="0"/>
          <dgm:chPref val="0"/>
        </dgm:presLayoutVars>
      </dgm:prSet>
      <dgm:spPr/>
    </dgm:pt>
    <dgm:pt modelId="{6E0E73DD-EAE2-4C7F-A8FE-AEAA9E98A527}" type="pres">
      <dgm:prSet presAssocID="{9B0E2F1F-8409-4CC0-ADE5-1C2801D27F52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1C689A84-3CE3-4C7A-ACF3-1667323AB4D3}" type="pres">
      <dgm:prSet presAssocID="{9B0E2F1F-8409-4CC0-ADE5-1C2801D27F52}" presName="ChildComposite" presStyleCnt="0"/>
      <dgm:spPr/>
    </dgm:pt>
    <dgm:pt modelId="{59B107EF-F93B-4FB2-948F-6ABDC27DCBF3}" type="pres">
      <dgm:prSet presAssocID="{9B0E2F1F-8409-4CC0-ADE5-1C2801D27F5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3A028DC-46A3-4EF4-B786-8185A567607A}" type="pres">
      <dgm:prSet presAssocID="{9B0E2F1F-8409-4CC0-ADE5-1C2801D27F52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5DC520D-429E-44C0-92CC-F43607FB35DD}" srcId="{BDEF65D1-8987-4AE7-BBF8-812DA003D138}" destId="{FCA0AF2A-A9C9-40AB-96C1-AB2DCC648E12}" srcOrd="0" destOrd="0" parTransId="{3662C39A-BAED-4A67-8AE8-B8143F8A4140}" sibTransId="{2AEC9D42-BC99-4142-B49C-E48330448D3D}"/>
    <dgm:cxn modelId="{8621277B-5692-4A20-B198-6789F4586810}" type="presOf" srcId="{4A15FC5B-F598-4652-A580-50A5B200A45A}" destId="{8A30817F-007C-4D9B-85E4-29CB79F62401}" srcOrd="0" destOrd="0" presId="urn:microsoft.com/office/officeart/2008/layout/CaptionedPictures"/>
    <dgm:cxn modelId="{B765A61E-5CFB-4548-8FAD-BBC6B7FDC154}" srcId="{BDEF65D1-8987-4AE7-BBF8-812DA003D138}" destId="{4A15FC5B-F598-4652-A580-50A5B200A45A}" srcOrd="1" destOrd="0" parTransId="{3AA4D832-E946-40C1-A718-D39BD3DB4A8C}" sibTransId="{65D82DC4-1873-4723-9ED7-0FE9D9F7A14B}"/>
    <dgm:cxn modelId="{5EF903A6-60E7-416B-AE53-61F1C3C4C759}" type="presOf" srcId="{FCA0AF2A-A9C9-40AB-96C1-AB2DCC648E12}" destId="{9A1E468C-CA26-414E-9295-9ED300A819C3}" srcOrd="0" destOrd="0" presId="urn:microsoft.com/office/officeart/2008/layout/CaptionedPictures"/>
    <dgm:cxn modelId="{5A22EE09-BB32-440A-9C08-5EE71111DFF9}" type="presOf" srcId="{BDEF65D1-8987-4AE7-BBF8-812DA003D138}" destId="{1B4CFB65-B58B-4893-9C72-15C46B5408B3}" srcOrd="0" destOrd="0" presId="urn:microsoft.com/office/officeart/2008/layout/CaptionedPictures"/>
    <dgm:cxn modelId="{327C2FF1-A8F7-427C-8F78-4D818B36AF3B}" type="presOf" srcId="{9B0E2F1F-8409-4CC0-ADE5-1C2801D27F52}" destId="{93A028DC-46A3-4EF4-B786-8185A567607A}" srcOrd="0" destOrd="0" presId="urn:microsoft.com/office/officeart/2008/layout/CaptionedPictures"/>
    <dgm:cxn modelId="{BCE3B585-3BAE-4FE2-B895-6E03E553979E}" srcId="{BDEF65D1-8987-4AE7-BBF8-812DA003D138}" destId="{9B0E2F1F-8409-4CC0-ADE5-1C2801D27F52}" srcOrd="2" destOrd="0" parTransId="{8B031454-BFDA-404A-8A45-A58ED7F0F2C2}" sibTransId="{59CBDFF7-964A-43DC-A2BA-DAAC09C6CFEA}"/>
    <dgm:cxn modelId="{9F55263D-FF0A-4EAB-BCA5-A2BCE1EF13E8}" type="presParOf" srcId="{1B4CFB65-B58B-4893-9C72-15C46B5408B3}" destId="{47E271F8-CA5A-42CC-9B50-0A9A2BF59DB6}" srcOrd="0" destOrd="0" presId="urn:microsoft.com/office/officeart/2008/layout/CaptionedPictures"/>
    <dgm:cxn modelId="{54CCBAB6-499C-496B-9ABA-BE5633A5BB2B}" type="presParOf" srcId="{47E271F8-CA5A-42CC-9B50-0A9A2BF59DB6}" destId="{329F7C04-6DEB-43FE-B63F-5E90D3E62451}" srcOrd="0" destOrd="0" presId="urn:microsoft.com/office/officeart/2008/layout/CaptionedPictures"/>
    <dgm:cxn modelId="{7BF6C0BD-DFAC-48D9-BDE8-48BB3A1706CC}" type="presParOf" srcId="{47E271F8-CA5A-42CC-9B50-0A9A2BF59DB6}" destId="{1624BC59-0987-4B5F-807D-6E7533A4C359}" srcOrd="1" destOrd="0" presId="urn:microsoft.com/office/officeart/2008/layout/CaptionedPictures"/>
    <dgm:cxn modelId="{0675FC69-7B11-44AE-BDF3-77004671E2D9}" type="presParOf" srcId="{47E271F8-CA5A-42CC-9B50-0A9A2BF59DB6}" destId="{76DFF8E3-78B9-42E0-A613-FC343D2C972E}" srcOrd="2" destOrd="0" presId="urn:microsoft.com/office/officeart/2008/layout/CaptionedPictures"/>
    <dgm:cxn modelId="{22253527-BBC8-41A3-8644-ECE5C4D47968}" type="presParOf" srcId="{76DFF8E3-78B9-42E0-A613-FC343D2C972E}" destId="{6AE3E4BA-E5D4-411F-B2CA-19390DBE3E6D}" srcOrd="0" destOrd="0" presId="urn:microsoft.com/office/officeart/2008/layout/CaptionedPictures"/>
    <dgm:cxn modelId="{18616DDB-CEFB-476A-90EC-17BF219540F8}" type="presParOf" srcId="{76DFF8E3-78B9-42E0-A613-FC343D2C972E}" destId="{9A1E468C-CA26-414E-9295-9ED300A819C3}" srcOrd="1" destOrd="0" presId="urn:microsoft.com/office/officeart/2008/layout/CaptionedPictures"/>
    <dgm:cxn modelId="{3D03A1A4-AF4C-419E-B91B-083C577B4E23}" type="presParOf" srcId="{1B4CFB65-B58B-4893-9C72-15C46B5408B3}" destId="{14B001A9-B07E-4C23-93F1-C6652D644E5C}" srcOrd="1" destOrd="0" presId="urn:microsoft.com/office/officeart/2008/layout/CaptionedPictures"/>
    <dgm:cxn modelId="{D8D39CA3-5C14-4914-AA73-E7CCF839BA08}" type="presParOf" srcId="{1B4CFB65-B58B-4893-9C72-15C46B5408B3}" destId="{33F08D1F-0FC7-4A9D-9A0E-6ED2F91F965D}" srcOrd="2" destOrd="0" presId="urn:microsoft.com/office/officeart/2008/layout/CaptionedPictures"/>
    <dgm:cxn modelId="{60BD842E-FB02-4036-93A8-786C324D7016}" type="presParOf" srcId="{33F08D1F-0FC7-4A9D-9A0E-6ED2F91F965D}" destId="{C815ECC1-EF34-48B7-8109-A84AEEBB0924}" srcOrd="0" destOrd="0" presId="urn:microsoft.com/office/officeart/2008/layout/CaptionedPictures"/>
    <dgm:cxn modelId="{12CCD448-65D5-45C7-A04C-93BEC3DFA02B}" type="presParOf" srcId="{33F08D1F-0FC7-4A9D-9A0E-6ED2F91F965D}" destId="{DC7FCC61-0972-4851-B88C-61EBC1247BFE}" srcOrd="1" destOrd="0" presId="urn:microsoft.com/office/officeart/2008/layout/CaptionedPictures"/>
    <dgm:cxn modelId="{31B41D87-A0FA-4B96-BF38-FD1A5BE39B6D}" type="presParOf" srcId="{33F08D1F-0FC7-4A9D-9A0E-6ED2F91F965D}" destId="{7587DAC5-9D0E-4DF2-AB49-10E9A06D44EA}" srcOrd="2" destOrd="0" presId="urn:microsoft.com/office/officeart/2008/layout/CaptionedPictures"/>
    <dgm:cxn modelId="{3AE832E2-23AB-46C1-A95F-047D3FF3CEB3}" type="presParOf" srcId="{7587DAC5-9D0E-4DF2-AB49-10E9A06D44EA}" destId="{26ED228A-A6D6-43BE-B907-9060FC830658}" srcOrd="0" destOrd="0" presId="urn:microsoft.com/office/officeart/2008/layout/CaptionedPictures"/>
    <dgm:cxn modelId="{D0F78910-FB1B-4489-9F4A-1A99E28E9126}" type="presParOf" srcId="{7587DAC5-9D0E-4DF2-AB49-10E9A06D44EA}" destId="{8A30817F-007C-4D9B-85E4-29CB79F62401}" srcOrd="1" destOrd="0" presId="urn:microsoft.com/office/officeart/2008/layout/CaptionedPictures"/>
    <dgm:cxn modelId="{6B9CC00F-CAD0-46BB-8B42-04394380119F}" type="presParOf" srcId="{1B4CFB65-B58B-4893-9C72-15C46B5408B3}" destId="{665CCFFE-06FD-4BE3-A070-B6DB09AF18D3}" srcOrd="3" destOrd="0" presId="urn:microsoft.com/office/officeart/2008/layout/CaptionedPictures"/>
    <dgm:cxn modelId="{037F74A6-DB52-4083-8902-D786AF6A3A6D}" type="presParOf" srcId="{1B4CFB65-B58B-4893-9C72-15C46B5408B3}" destId="{66FCB1D4-7C6B-4D48-A019-61CAE8499592}" srcOrd="4" destOrd="0" presId="urn:microsoft.com/office/officeart/2008/layout/CaptionedPictures"/>
    <dgm:cxn modelId="{11CB97FA-1A01-472E-B9E2-A615B1884EE8}" type="presParOf" srcId="{66FCB1D4-7C6B-4D48-A019-61CAE8499592}" destId="{0AD03F94-4C2B-44DE-99EA-81CF08D38DD6}" srcOrd="0" destOrd="0" presId="urn:microsoft.com/office/officeart/2008/layout/CaptionedPictures"/>
    <dgm:cxn modelId="{052CD396-9E50-4CFE-A3DA-BFE6D68B3CFA}" type="presParOf" srcId="{66FCB1D4-7C6B-4D48-A019-61CAE8499592}" destId="{6E0E73DD-EAE2-4C7F-A8FE-AEAA9E98A527}" srcOrd="1" destOrd="0" presId="urn:microsoft.com/office/officeart/2008/layout/CaptionedPictures"/>
    <dgm:cxn modelId="{9333B534-61D2-447D-83F5-0EAF349A50BD}" type="presParOf" srcId="{66FCB1D4-7C6B-4D48-A019-61CAE8499592}" destId="{1C689A84-3CE3-4C7A-ACF3-1667323AB4D3}" srcOrd="2" destOrd="0" presId="urn:microsoft.com/office/officeart/2008/layout/CaptionedPictures"/>
    <dgm:cxn modelId="{933D08C2-B4EE-4231-9E0E-B9EF4448D278}" type="presParOf" srcId="{1C689A84-3CE3-4C7A-ACF3-1667323AB4D3}" destId="{59B107EF-F93B-4FB2-948F-6ABDC27DCBF3}" srcOrd="0" destOrd="0" presId="urn:microsoft.com/office/officeart/2008/layout/CaptionedPictures"/>
    <dgm:cxn modelId="{2D1AC4C3-C398-4153-9B98-A10EAB0BC8E2}" type="presParOf" srcId="{1C689A84-3CE3-4C7A-ACF3-1667323AB4D3}" destId="{93A028DC-46A3-4EF4-B786-8185A567607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5FA09E-E10A-4130-BDD7-5F5D4921192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08852D26-548B-4C1C-B342-03BCC4E09385}">
      <dgm:prSet phldrT="[Text]"/>
      <dgm:spPr/>
      <dgm:t>
        <a:bodyPr/>
        <a:lstStyle/>
        <a:p>
          <a:r>
            <a:rPr lang="hr-HR" dirty="0"/>
            <a:t>rukovanje</a:t>
          </a:r>
        </a:p>
      </dgm:t>
    </dgm:pt>
    <dgm:pt modelId="{F9172852-87E4-4BDE-A1BD-111BB239EB70}" type="parTrans" cxnId="{EABFE27D-E6E4-4142-B1D9-21A57912307F}">
      <dgm:prSet/>
      <dgm:spPr/>
      <dgm:t>
        <a:bodyPr/>
        <a:lstStyle/>
        <a:p>
          <a:endParaRPr lang="hr-HR"/>
        </a:p>
      </dgm:t>
    </dgm:pt>
    <dgm:pt modelId="{F2E4E81E-36D1-489E-A182-0CBA924D0918}" type="sibTrans" cxnId="{EABFE27D-E6E4-4142-B1D9-21A57912307F}">
      <dgm:prSet/>
      <dgm:spPr/>
      <dgm:t>
        <a:bodyPr/>
        <a:lstStyle/>
        <a:p>
          <a:endParaRPr lang="hr-HR"/>
        </a:p>
      </dgm:t>
    </dgm:pt>
    <dgm:pt modelId="{57C25049-CEBC-4928-A806-F01D702899BD}">
      <dgm:prSet phldrT="[Text]"/>
      <dgm:spPr/>
      <dgm:t>
        <a:bodyPr/>
        <a:lstStyle/>
        <a:p>
          <a:r>
            <a:rPr lang="hr-HR" dirty="0"/>
            <a:t>s obje ruke</a:t>
          </a:r>
        </a:p>
      </dgm:t>
    </dgm:pt>
    <dgm:pt modelId="{D2C10D3C-BB3F-45DC-BFE2-DC5C1DCFED3C}" type="parTrans" cxnId="{F4333650-E15F-4141-A3E7-28962252709C}">
      <dgm:prSet/>
      <dgm:spPr/>
      <dgm:t>
        <a:bodyPr/>
        <a:lstStyle/>
        <a:p>
          <a:endParaRPr lang="hr-HR"/>
        </a:p>
      </dgm:t>
    </dgm:pt>
    <dgm:pt modelId="{1DA22189-ADDA-4BCC-88CC-B2507E5DBA55}" type="sibTrans" cxnId="{F4333650-E15F-4141-A3E7-28962252709C}">
      <dgm:prSet/>
      <dgm:spPr/>
      <dgm:t>
        <a:bodyPr/>
        <a:lstStyle/>
        <a:p>
          <a:endParaRPr lang="hr-HR"/>
        </a:p>
      </dgm:t>
    </dgm:pt>
    <dgm:pt modelId="{711CE64C-2932-4079-A5F2-FE95F98481CF}">
      <dgm:prSet phldrT="[Text]"/>
      <dgm:spPr/>
      <dgm:t>
        <a:bodyPr/>
        <a:lstStyle/>
        <a:p>
          <a:r>
            <a:rPr lang="hr-HR" dirty="0"/>
            <a:t>premekano</a:t>
          </a:r>
        </a:p>
      </dgm:t>
    </dgm:pt>
    <dgm:pt modelId="{990AE981-2EE7-467B-AF60-337A786A78AA}" type="parTrans" cxnId="{815DFD09-28AC-444C-AC1B-AE455A10B1EA}">
      <dgm:prSet/>
      <dgm:spPr/>
      <dgm:t>
        <a:bodyPr/>
        <a:lstStyle/>
        <a:p>
          <a:endParaRPr lang="hr-HR"/>
        </a:p>
      </dgm:t>
    </dgm:pt>
    <dgm:pt modelId="{24BE1F1E-0933-4D6C-BF85-9BDF8F04E8CA}" type="sibTrans" cxnId="{815DFD09-28AC-444C-AC1B-AE455A10B1EA}">
      <dgm:prSet/>
      <dgm:spPr/>
      <dgm:t>
        <a:bodyPr/>
        <a:lstStyle/>
        <a:p>
          <a:endParaRPr lang="hr-HR"/>
        </a:p>
      </dgm:t>
    </dgm:pt>
    <dgm:pt modelId="{BAFFBA0F-5386-4509-95EC-007502CDC2B2}">
      <dgm:prSet phldrT="[Text]"/>
      <dgm:spPr/>
      <dgm:t>
        <a:bodyPr/>
        <a:lstStyle/>
        <a:p>
          <a:r>
            <a:rPr lang="hr-HR" dirty="0"/>
            <a:t>snažno rukovanje</a:t>
          </a:r>
        </a:p>
      </dgm:t>
    </dgm:pt>
    <dgm:pt modelId="{4DCD634A-7DF0-4572-8103-CCE0F49B422F}" type="parTrans" cxnId="{2B5F2DB3-5AFC-4928-8184-A0664593875D}">
      <dgm:prSet/>
      <dgm:spPr/>
      <dgm:t>
        <a:bodyPr/>
        <a:lstStyle/>
        <a:p>
          <a:endParaRPr lang="hr-HR"/>
        </a:p>
      </dgm:t>
    </dgm:pt>
    <dgm:pt modelId="{07E1F226-C62D-47FF-9BBE-D40F9E496253}" type="sibTrans" cxnId="{2B5F2DB3-5AFC-4928-8184-A0664593875D}">
      <dgm:prSet/>
      <dgm:spPr/>
      <dgm:t>
        <a:bodyPr/>
        <a:lstStyle/>
        <a:p>
          <a:endParaRPr lang="hr-HR"/>
        </a:p>
      </dgm:t>
    </dgm:pt>
    <dgm:pt modelId="{0F1E96D1-D02D-4E4F-AF83-2C552D694A93}" type="pres">
      <dgm:prSet presAssocID="{445FA09E-E10A-4130-BDD7-5F5D4921192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B23D5BC-F3E0-459D-8F25-F2C871DA5BDC}" type="pres">
      <dgm:prSet presAssocID="{08852D26-548B-4C1C-B342-03BCC4E09385}" presName="root1" presStyleCnt="0"/>
      <dgm:spPr/>
    </dgm:pt>
    <dgm:pt modelId="{B19D275E-8709-4EC0-A5EC-4AF9975FAF25}" type="pres">
      <dgm:prSet presAssocID="{08852D26-548B-4C1C-B342-03BCC4E0938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4890D36-B5ED-4F9C-813B-95EDC68C03A1}" type="pres">
      <dgm:prSet presAssocID="{08852D26-548B-4C1C-B342-03BCC4E09385}" presName="level2hierChild" presStyleCnt="0"/>
      <dgm:spPr/>
    </dgm:pt>
    <dgm:pt modelId="{6E6BF39B-EFD4-471F-B3F1-523DA4E5EF57}" type="pres">
      <dgm:prSet presAssocID="{D2C10D3C-BB3F-45DC-BFE2-DC5C1DCFED3C}" presName="conn2-1" presStyleLbl="parChTrans1D2" presStyleIdx="0" presStyleCnt="3"/>
      <dgm:spPr/>
      <dgm:t>
        <a:bodyPr/>
        <a:lstStyle/>
        <a:p>
          <a:endParaRPr lang="hr-HR"/>
        </a:p>
      </dgm:t>
    </dgm:pt>
    <dgm:pt modelId="{8D2E2340-D750-4221-9DCE-4C2BAB3020BD}" type="pres">
      <dgm:prSet presAssocID="{D2C10D3C-BB3F-45DC-BFE2-DC5C1DCFED3C}" presName="connTx" presStyleLbl="parChTrans1D2" presStyleIdx="0" presStyleCnt="3"/>
      <dgm:spPr/>
      <dgm:t>
        <a:bodyPr/>
        <a:lstStyle/>
        <a:p>
          <a:endParaRPr lang="hr-HR"/>
        </a:p>
      </dgm:t>
    </dgm:pt>
    <dgm:pt modelId="{F4454BAD-3421-4CA1-88D1-4C9D3CA7F1DA}" type="pres">
      <dgm:prSet presAssocID="{57C25049-CEBC-4928-A806-F01D702899BD}" presName="root2" presStyleCnt="0"/>
      <dgm:spPr/>
    </dgm:pt>
    <dgm:pt modelId="{45255B07-F796-4C7A-9A17-5A38A93DF078}" type="pres">
      <dgm:prSet presAssocID="{57C25049-CEBC-4928-A806-F01D702899BD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D81B02A-958A-453B-9E49-CFC7B6E35622}" type="pres">
      <dgm:prSet presAssocID="{57C25049-CEBC-4928-A806-F01D702899BD}" presName="level3hierChild" presStyleCnt="0"/>
      <dgm:spPr/>
    </dgm:pt>
    <dgm:pt modelId="{ED85D7E6-7B34-4D2F-BA13-BE8C463674DE}" type="pres">
      <dgm:prSet presAssocID="{990AE981-2EE7-467B-AF60-337A786A78AA}" presName="conn2-1" presStyleLbl="parChTrans1D2" presStyleIdx="1" presStyleCnt="3"/>
      <dgm:spPr/>
      <dgm:t>
        <a:bodyPr/>
        <a:lstStyle/>
        <a:p>
          <a:endParaRPr lang="hr-HR"/>
        </a:p>
      </dgm:t>
    </dgm:pt>
    <dgm:pt modelId="{A27A0C71-8A4E-4647-B59F-383409E655AA}" type="pres">
      <dgm:prSet presAssocID="{990AE981-2EE7-467B-AF60-337A786A78AA}" presName="connTx" presStyleLbl="parChTrans1D2" presStyleIdx="1" presStyleCnt="3"/>
      <dgm:spPr/>
      <dgm:t>
        <a:bodyPr/>
        <a:lstStyle/>
        <a:p>
          <a:endParaRPr lang="hr-HR"/>
        </a:p>
      </dgm:t>
    </dgm:pt>
    <dgm:pt modelId="{354E49FF-4FCA-49D8-854F-27A641454471}" type="pres">
      <dgm:prSet presAssocID="{711CE64C-2932-4079-A5F2-FE95F98481CF}" presName="root2" presStyleCnt="0"/>
      <dgm:spPr/>
    </dgm:pt>
    <dgm:pt modelId="{8C1430A3-68A9-4943-8AAF-26FE0EFA24F0}" type="pres">
      <dgm:prSet presAssocID="{711CE64C-2932-4079-A5F2-FE95F98481CF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3893F8D4-97D6-4BB7-A20E-7E5160BD407C}" type="pres">
      <dgm:prSet presAssocID="{711CE64C-2932-4079-A5F2-FE95F98481CF}" presName="level3hierChild" presStyleCnt="0"/>
      <dgm:spPr/>
    </dgm:pt>
    <dgm:pt modelId="{0BCE61BD-824C-4408-B897-B8D0B3728249}" type="pres">
      <dgm:prSet presAssocID="{4DCD634A-7DF0-4572-8103-CCE0F49B422F}" presName="conn2-1" presStyleLbl="parChTrans1D2" presStyleIdx="2" presStyleCnt="3"/>
      <dgm:spPr/>
      <dgm:t>
        <a:bodyPr/>
        <a:lstStyle/>
        <a:p>
          <a:endParaRPr lang="hr-HR"/>
        </a:p>
      </dgm:t>
    </dgm:pt>
    <dgm:pt modelId="{F7C38D4C-1BD6-4FBC-B609-11AFE60B11F7}" type="pres">
      <dgm:prSet presAssocID="{4DCD634A-7DF0-4572-8103-CCE0F49B422F}" presName="connTx" presStyleLbl="parChTrans1D2" presStyleIdx="2" presStyleCnt="3"/>
      <dgm:spPr/>
      <dgm:t>
        <a:bodyPr/>
        <a:lstStyle/>
        <a:p>
          <a:endParaRPr lang="hr-HR"/>
        </a:p>
      </dgm:t>
    </dgm:pt>
    <dgm:pt modelId="{7CFCCAB8-90AC-4B28-AF0A-4A47381F9842}" type="pres">
      <dgm:prSet presAssocID="{BAFFBA0F-5386-4509-95EC-007502CDC2B2}" presName="root2" presStyleCnt="0"/>
      <dgm:spPr/>
    </dgm:pt>
    <dgm:pt modelId="{40B082BC-2C3F-4F10-808D-07A6DE65DB26}" type="pres">
      <dgm:prSet presAssocID="{BAFFBA0F-5386-4509-95EC-007502CDC2B2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5538ADF-1AE0-4B5B-9E83-79BE76BA0A81}" type="pres">
      <dgm:prSet presAssocID="{BAFFBA0F-5386-4509-95EC-007502CDC2B2}" presName="level3hierChild" presStyleCnt="0"/>
      <dgm:spPr/>
    </dgm:pt>
  </dgm:ptLst>
  <dgm:cxnLst>
    <dgm:cxn modelId="{0E2FE0CB-41DD-4179-BCCC-FA9180D7FEEF}" type="presOf" srcId="{D2C10D3C-BB3F-45DC-BFE2-DC5C1DCFED3C}" destId="{8D2E2340-D750-4221-9DCE-4C2BAB3020BD}" srcOrd="1" destOrd="0" presId="urn:microsoft.com/office/officeart/2008/layout/HorizontalMultiLevelHierarchy"/>
    <dgm:cxn modelId="{815DFD09-28AC-444C-AC1B-AE455A10B1EA}" srcId="{08852D26-548B-4C1C-B342-03BCC4E09385}" destId="{711CE64C-2932-4079-A5F2-FE95F98481CF}" srcOrd="1" destOrd="0" parTransId="{990AE981-2EE7-467B-AF60-337A786A78AA}" sibTransId="{24BE1F1E-0933-4D6C-BF85-9BDF8F04E8CA}"/>
    <dgm:cxn modelId="{2B3A106D-CFAE-4990-9238-72D9EFC60504}" type="presOf" srcId="{BAFFBA0F-5386-4509-95EC-007502CDC2B2}" destId="{40B082BC-2C3F-4F10-808D-07A6DE65DB26}" srcOrd="0" destOrd="0" presId="urn:microsoft.com/office/officeart/2008/layout/HorizontalMultiLevelHierarchy"/>
    <dgm:cxn modelId="{BCE5E69F-EC17-43FD-9ECE-FB052DA950D0}" type="presOf" srcId="{08852D26-548B-4C1C-B342-03BCC4E09385}" destId="{B19D275E-8709-4EC0-A5EC-4AF9975FAF25}" srcOrd="0" destOrd="0" presId="urn:microsoft.com/office/officeart/2008/layout/HorizontalMultiLevelHierarchy"/>
    <dgm:cxn modelId="{45A48D95-BAA5-4BD9-BBC6-7864F6188469}" type="presOf" srcId="{4DCD634A-7DF0-4572-8103-CCE0F49B422F}" destId="{F7C38D4C-1BD6-4FBC-B609-11AFE60B11F7}" srcOrd="1" destOrd="0" presId="urn:microsoft.com/office/officeart/2008/layout/HorizontalMultiLevelHierarchy"/>
    <dgm:cxn modelId="{F453F38E-5634-4F9F-9132-E2D552F0EDB6}" type="presOf" srcId="{4DCD634A-7DF0-4572-8103-CCE0F49B422F}" destId="{0BCE61BD-824C-4408-B897-B8D0B3728249}" srcOrd="0" destOrd="0" presId="urn:microsoft.com/office/officeart/2008/layout/HorizontalMultiLevelHierarchy"/>
    <dgm:cxn modelId="{EEE2052D-C5F9-4375-B562-85A12AED9FE2}" type="presOf" srcId="{445FA09E-E10A-4130-BDD7-5F5D4921192F}" destId="{0F1E96D1-D02D-4E4F-AF83-2C552D694A93}" srcOrd="0" destOrd="0" presId="urn:microsoft.com/office/officeart/2008/layout/HorizontalMultiLevelHierarchy"/>
    <dgm:cxn modelId="{EABFE27D-E6E4-4142-B1D9-21A57912307F}" srcId="{445FA09E-E10A-4130-BDD7-5F5D4921192F}" destId="{08852D26-548B-4C1C-B342-03BCC4E09385}" srcOrd="0" destOrd="0" parTransId="{F9172852-87E4-4BDE-A1BD-111BB239EB70}" sibTransId="{F2E4E81E-36D1-489E-A182-0CBA924D0918}"/>
    <dgm:cxn modelId="{74EB8213-238B-4C7D-ADCE-0FF257935E17}" type="presOf" srcId="{57C25049-CEBC-4928-A806-F01D702899BD}" destId="{45255B07-F796-4C7A-9A17-5A38A93DF078}" srcOrd="0" destOrd="0" presId="urn:microsoft.com/office/officeart/2008/layout/HorizontalMultiLevelHierarchy"/>
    <dgm:cxn modelId="{F4333650-E15F-4141-A3E7-28962252709C}" srcId="{08852D26-548B-4C1C-B342-03BCC4E09385}" destId="{57C25049-CEBC-4928-A806-F01D702899BD}" srcOrd="0" destOrd="0" parTransId="{D2C10D3C-BB3F-45DC-BFE2-DC5C1DCFED3C}" sibTransId="{1DA22189-ADDA-4BCC-88CC-B2507E5DBA55}"/>
    <dgm:cxn modelId="{528E768C-B0F5-4DCC-8818-C5D40B3DF4A8}" type="presOf" srcId="{990AE981-2EE7-467B-AF60-337A786A78AA}" destId="{ED85D7E6-7B34-4D2F-BA13-BE8C463674DE}" srcOrd="0" destOrd="0" presId="urn:microsoft.com/office/officeart/2008/layout/HorizontalMultiLevelHierarchy"/>
    <dgm:cxn modelId="{54A0255E-AB3A-4848-B75D-C4E12A083C9E}" type="presOf" srcId="{990AE981-2EE7-467B-AF60-337A786A78AA}" destId="{A27A0C71-8A4E-4647-B59F-383409E655AA}" srcOrd="1" destOrd="0" presId="urn:microsoft.com/office/officeart/2008/layout/HorizontalMultiLevelHierarchy"/>
    <dgm:cxn modelId="{BE389652-B302-43AF-A59B-A8565B2BC40F}" type="presOf" srcId="{711CE64C-2932-4079-A5F2-FE95F98481CF}" destId="{8C1430A3-68A9-4943-8AAF-26FE0EFA24F0}" srcOrd="0" destOrd="0" presId="urn:microsoft.com/office/officeart/2008/layout/HorizontalMultiLevelHierarchy"/>
    <dgm:cxn modelId="{2B5F2DB3-5AFC-4928-8184-A0664593875D}" srcId="{08852D26-548B-4C1C-B342-03BCC4E09385}" destId="{BAFFBA0F-5386-4509-95EC-007502CDC2B2}" srcOrd="2" destOrd="0" parTransId="{4DCD634A-7DF0-4572-8103-CCE0F49B422F}" sibTransId="{07E1F226-C62D-47FF-9BBE-D40F9E496253}"/>
    <dgm:cxn modelId="{48EF723C-1442-477D-B214-9E2758351CEB}" type="presOf" srcId="{D2C10D3C-BB3F-45DC-BFE2-DC5C1DCFED3C}" destId="{6E6BF39B-EFD4-471F-B3F1-523DA4E5EF57}" srcOrd="0" destOrd="0" presId="urn:microsoft.com/office/officeart/2008/layout/HorizontalMultiLevelHierarchy"/>
    <dgm:cxn modelId="{7D598B35-3513-463B-8EE8-D3166C10B463}" type="presParOf" srcId="{0F1E96D1-D02D-4E4F-AF83-2C552D694A93}" destId="{BB23D5BC-F3E0-459D-8F25-F2C871DA5BDC}" srcOrd="0" destOrd="0" presId="urn:microsoft.com/office/officeart/2008/layout/HorizontalMultiLevelHierarchy"/>
    <dgm:cxn modelId="{B3A984E4-0F91-4E27-A8B0-E486D52BAC20}" type="presParOf" srcId="{BB23D5BC-F3E0-459D-8F25-F2C871DA5BDC}" destId="{B19D275E-8709-4EC0-A5EC-4AF9975FAF25}" srcOrd="0" destOrd="0" presId="urn:microsoft.com/office/officeart/2008/layout/HorizontalMultiLevelHierarchy"/>
    <dgm:cxn modelId="{ECA1829E-BAD2-4B83-9CBF-01716B6A2FB3}" type="presParOf" srcId="{BB23D5BC-F3E0-459D-8F25-F2C871DA5BDC}" destId="{C4890D36-B5ED-4F9C-813B-95EDC68C03A1}" srcOrd="1" destOrd="0" presId="urn:microsoft.com/office/officeart/2008/layout/HorizontalMultiLevelHierarchy"/>
    <dgm:cxn modelId="{E5A08BB3-6DF0-4F49-856A-7E75AF1E71DD}" type="presParOf" srcId="{C4890D36-B5ED-4F9C-813B-95EDC68C03A1}" destId="{6E6BF39B-EFD4-471F-B3F1-523DA4E5EF57}" srcOrd="0" destOrd="0" presId="urn:microsoft.com/office/officeart/2008/layout/HorizontalMultiLevelHierarchy"/>
    <dgm:cxn modelId="{25F878BF-C2AC-4F65-8C5D-C1C5FBE89338}" type="presParOf" srcId="{6E6BF39B-EFD4-471F-B3F1-523DA4E5EF57}" destId="{8D2E2340-D750-4221-9DCE-4C2BAB3020BD}" srcOrd="0" destOrd="0" presId="urn:microsoft.com/office/officeart/2008/layout/HorizontalMultiLevelHierarchy"/>
    <dgm:cxn modelId="{67DCFEBE-419E-40E6-8AF9-42FFA136A19D}" type="presParOf" srcId="{C4890D36-B5ED-4F9C-813B-95EDC68C03A1}" destId="{F4454BAD-3421-4CA1-88D1-4C9D3CA7F1DA}" srcOrd="1" destOrd="0" presId="urn:microsoft.com/office/officeart/2008/layout/HorizontalMultiLevelHierarchy"/>
    <dgm:cxn modelId="{7C3BD692-55EE-4337-A3D4-16ED83644C44}" type="presParOf" srcId="{F4454BAD-3421-4CA1-88D1-4C9D3CA7F1DA}" destId="{45255B07-F796-4C7A-9A17-5A38A93DF078}" srcOrd="0" destOrd="0" presId="urn:microsoft.com/office/officeart/2008/layout/HorizontalMultiLevelHierarchy"/>
    <dgm:cxn modelId="{542C09EB-C15B-4F38-8422-ECB03A3CF684}" type="presParOf" srcId="{F4454BAD-3421-4CA1-88D1-4C9D3CA7F1DA}" destId="{AD81B02A-958A-453B-9E49-CFC7B6E35622}" srcOrd="1" destOrd="0" presId="urn:microsoft.com/office/officeart/2008/layout/HorizontalMultiLevelHierarchy"/>
    <dgm:cxn modelId="{2FC6AF64-D760-4C9A-ABD3-E470544CA96D}" type="presParOf" srcId="{C4890D36-B5ED-4F9C-813B-95EDC68C03A1}" destId="{ED85D7E6-7B34-4D2F-BA13-BE8C463674DE}" srcOrd="2" destOrd="0" presId="urn:microsoft.com/office/officeart/2008/layout/HorizontalMultiLevelHierarchy"/>
    <dgm:cxn modelId="{EDF3A204-3AE1-4E59-B97C-57192387F4F3}" type="presParOf" srcId="{ED85D7E6-7B34-4D2F-BA13-BE8C463674DE}" destId="{A27A0C71-8A4E-4647-B59F-383409E655AA}" srcOrd="0" destOrd="0" presId="urn:microsoft.com/office/officeart/2008/layout/HorizontalMultiLevelHierarchy"/>
    <dgm:cxn modelId="{7D5501B3-7856-4F2B-A66B-0BEF4D7ABF41}" type="presParOf" srcId="{C4890D36-B5ED-4F9C-813B-95EDC68C03A1}" destId="{354E49FF-4FCA-49D8-854F-27A641454471}" srcOrd="3" destOrd="0" presId="urn:microsoft.com/office/officeart/2008/layout/HorizontalMultiLevelHierarchy"/>
    <dgm:cxn modelId="{7B7918A8-2E61-4BE2-B78C-D5B4509EA2CC}" type="presParOf" srcId="{354E49FF-4FCA-49D8-854F-27A641454471}" destId="{8C1430A3-68A9-4943-8AAF-26FE0EFA24F0}" srcOrd="0" destOrd="0" presId="urn:microsoft.com/office/officeart/2008/layout/HorizontalMultiLevelHierarchy"/>
    <dgm:cxn modelId="{8D844EB6-C66C-4BC6-B91E-E0EBF781ECB0}" type="presParOf" srcId="{354E49FF-4FCA-49D8-854F-27A641454471}" destId="{3893F8D4-97D6-4BB7-A20E-7E5160BD407C}" srcOrd="1" destOrd="0" presId="urn:microsoft.com/office/officeart/2008/layout/HorizontalMultiLevelHierarchy"/>
    <dgm:cxn modelId="{FAF53EBA-3A8E-4630-B19B-CD2E83A100F0}" type="presParOf" srcId="{C4890D36-B5ED-4F9C-813B-95EDC68C03A1}" destId="{0BCE61BD-824C-4408-B897-B8D0B3728249}" srcOrd="4" destOrd="0" presId="urn:microsoft.com/office/officeart/2008/layout/HorizontalMultiLevelHierarchy"/>
    <dgm:cxn modelId="{A81733B6-ACD3-42AC-A317-82A5146D5704}" type="presParOf" srcId="{0BCE61BD-824C-4408-B897-B8D0B3728249}" destId="{F7C38D4C-1BD6-4FBC-B609-11AFE60B11F7}" srcOrd="0" destOrd="0" presId="urn:microsoft.com/office/officeart/2008/layout/HorizontalMultiLevelHierarchy"/>
    <dgm:cxn modelId="{A56409BD-16D4-4968-96CF-7205E754C96C}" type="presParOf" srcId="{C4890D36-B5ED-4F9C-813B-95EDC68C03A1}" destId="{7CFCCAB8-90AC-4B28-AF0A-4A47381F9842}" srcOrd="5" destOrd="0" presId="urn:microsoft.com/office/officeart/2008/layout/HorizontalMultiLevelHierarchy"/>
    <dgm:cxn modelId="{E6183474-587C-485E-BFBD-496E096D65F8}" type="presParOf" srcId="{7CFCCAB8-90AC-4B28-AF0A-4A47381F9842}" destId="{40B082BC-2C3F-4F10-808D-07A6DE65DB26}" srcOrd="0" destOrd="0" presId="urn:microsoft.com/office/officeart/2008/layout/HorizontalMultiLevelHierarchy"/>
    <dgm:cxn modelId="{EC730AB0-4CB1-40DA-9B91-A5EEB216336B}" type="presParOf" srcId="{7CFCCAB8-90AC-4B28-AF0A-4A47381F9842}" destId="{C5538ADF-1AE0-4B5B-9E83-79BE76BA0A8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0FE11-5F44-4011-A866-2D7572DBF9D6}">
      <dsp:nvSpPr>
        <dsp:cNvPr id="0" name=""/>
        <dsp:cNvSpPr/>
      </dsp:nvSpPr>
      <dsp:spPr>
        <a:xfrm>
          <a:off x="5516291" y="2624691"/>
          <a:ext cx="3207956" cy="3207956"/>
        </a:xfrm>
        <a:prstGeom prst="gear9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/>
            <a:t>suprug</a:t>
          </a:r>
        </a:p>
      </dsp:txBody>
      <dsp:txXfrm>
        <a:off x="6161233" y="3376139"/>
        <a:ext cx="1918072" cy="1648956"/>
      </dsp:txXfrm>
    </dsp:sp>
    <dsp:sp modelId="{CB7BE2E6-7A33-488E-B53F-0056B6E3A353}">
      <dsp:nvSpPr>
        <dsp:cNvPr id="0" name=""/>
        <dsp:cNvSpPr/>
      </dsp:nvSpPr>
      <dsp:spPr>
        <a:xfrm>
          <a:off x="3649844" y="1866447"/>
          <a:ext cx="2333059" cy="2333059"/>
        </a:xfrm>
        <a:prstGeom prst="gear6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>
              <a:solidFill>
                <a:schemeClr val="bg1"/>
              </a:solidFill>
            </a:rPr>
            <a:t>supruga</a:t>
          </a:r>
        </a:p>
      </dsp:txBody>
      <dsp:txXfrm>
        <a:off x="4237199" y="2457352"/>
        <a:ext cx="1158349" cy="1151249"/>
      </dsp:txXfrm>
    </dsp:sp>
    <dsp:sp modelId="{FBE62743-34FE-4DC3-9FDC-AA1D6F67EC39}">
      <dsp:nvSpPr>
        <dsp:cNvPr id="0" name=""/>
        <dsp:cNvSpPr/>
      </dsp:nvSpPr>
      <dsp:spPr>
        <a:xfrm rot="20700000">
          <a:off x="4956595" y="256874"/>
          <a:ext cx="2285921" cy="2285921"/>
        </a:xfrm>
        <a:prstGeom prst="gear6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/>
            <a:t>djeca</a:t>
          </a:r>
        </a:p>
      </dsp:txBody>
      <dsp:txXfrm rot="-20700000">
        <a:off x="5457965" y="758244"/>
        <a:ext cx="1283182" cy="1283182"/>
      </dsp:txXfrm>
    </dsp:sp>
    <dsp:sp modelId="{9FB52A4D-54EF-4ACD-9D03-B3D817999D2E}">
      <dsp:nvSpPr>
        <dsp:cNvPr id="0" name=""/>
        <dsp:cNvSpPr/>
      </dsp:nvSpPr>
      <dsp:spPr>
        <a:xfrm>
          <a:off x="5288009" y="2130086"/>
          <a:ext cx="4106184" cy="4106184"/>
        </a:xfrm>
        <a:prstGeom prst="circularArrow">
          <a:avLst>
            <a:gd name="adj1" fmla="val 4687"/>
            <a:gd name="adj2" fmla="val 299029"/>
            <a:gd name="adj3" fmla="val 2545110"/>
            <a:gd name="adj4" fmla="val 15800276"/>
            <a:gd name="adj5" fmla="val 5469"/>
          </a:avLst>
        </a:prstGeom>
        <a:solidFill>
          <a:srgbClr val="00B0F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CA2F8-5CE5-448F-97ED-81FA0FDC1402}">
      <dsp:nvSpPr>
        <dsp:cNvPr id="0" name=""/>
        <dsp:cNvSpPr/>
      </dsp:nvSpPr>
      <dsp:spPr>
        <a:xfrm>
          <a:off x="3236663" y="1343198"/>
          <a:ext cx="2983399" cy="298339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C00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B3F56-6E36-4663-97C8-606359A48BAE}">
      <dsp:nvSpPr>
        <dsp:cNvPr id="0" name=""/>
        <dsp:cNvSpPr/>
      </dsp:nvSpPr>
      <dsp:spPr>
        <a:xfrm>
          <a:off x="4427838" y="-250859"/>
          <a:ext cx="3216705" cy="321670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92D05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3577E-7B88-4EC9-B09D-E681F5D98F19}">
      <dsp:nvSpPr>
        <dsp:cNvPr id="0" name=""/>
        <dsp:cNvSpPr/>
      </dsp:nvSpPr>
      <dsp:spPr>
        <a:xfrm>
          <a:off x="945440" y="784"/>
          <a:ext cx="3378139" cy="2026883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 dirty="0"/>
            <a:t>izražavanje emocija </a:t>
          </a:r>
        </a:p>
      </dsp:txBody>
      <dsp:txXfrm>
        <a:off x="945440" y="784"/>
        <a:ext cx="3378139" cy="2026883"/>
      </dsp:txXfrm>
    </dsp:sp>
    <dsp:sp modelId="{CB243071-F507-46A7-AC26-4A7A8D7C91CC}">
      <dsp:nvSpPr>
        <dsp:cNvPr id="0" name=""/>
        <dsp:cNvSpPr/>
      </dsp:nvSpPr>
      <dsp:spPr>
        <a:xfrm>
          <a:off x="4661393" y="784"/>
          <a:ext cx="3378139" cy="2026883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6807679"/>
                <a:satOff val="-7995"/>
                <a:lumOff val="3072"/>
                <a:alphaOff val="0"/>
                <a:shade val="36000"/>
                <a:satMod val="120000"/>
              </a:schemeClr>
              <a:schemeClr val="accent4">
                <a:hueOff val="6807679"/>
                <a:satOff val="-7995"/>
                <a:lumOff val="3072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 dirty="0"/>
            <a:t>izražavanje odnosa prema drugima</a:t>
          </a:r>
        </a:p>
      </dsp:txBody>
      <dsp:txXfrm>
        <a:off x="4661393" y="784"/>
        <a:ext cx="3378139" cy="2026883"/>
      </dsp:txXfrm>
    </dsp:sp>
    <dsp:sp modelId="{92040852-5886-48C9-9B7C-4A0E3347B3EC}">
      <dsp:nvSpPr>
        <dsp:cNvPr id="0" name=""/>
        <dsp:cNvSpPr/>
      </dsp:nvSpPr>
      <dsp:spPr>
        <a:xfrm>
          <a:off x="945440" y="2365482"/>
          <a:ext cx="3378139" cy="2026883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13615358"/>
                <a:satOff val="-15991"/>
                <a:lumOff val="6144"/>
                <a:alphaOff val="0"/>
                <a:shade val="36000"/>
                <a:satMod val="120000"/>
              </a:schemeClr>
              <a:schemeClr val="accent4">
                <a:hueOff val="13615358"/>
                <a:satOff val="-15991"/>
                <a:lumOff val="6144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 dirty="0"/>
            <a:t>predstavljanje sebe drugima </a:t>
          </a:r>
        </a:p>
      </dsp:txBody>
      <dsp:txXfrm>
        <a:off x="945440" y="2365482"/>
        <a:ext cx="3378139" cy="2026883"/>
      </dsp:txXfrm>
    </dsp:sp>
    <dsp:sp modelId="{103F42B5-6532-41F7-9FAE-C6D42A819664}">
      <dsp:nvSpPr>
        <dsp:cNvPr id="0" name=""/>
        <dsp:cNvSpPr/>
      </dsp:nvSpPr>
      <dsp:spPr>
        <a:xfrm>
          <a:off x="4661393" y="2365482"/>
          <a:ext cx="3378139" cy="2026883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20423036"/>
                <a:satOff val="-23986"/>
                <a:lumOff val="9216"/>
                <a:alphaOff val="0"/>
                <a:shade val="36000"/>
                <a:satMod val="120000"/>
              </a:schemeClr>
              <a:schemeClr val="accent4">
                <a:hueOff val="20423036"/>
                <a:satOff val="-23986"/>
                <a:lumOff val="9216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/>
            <a:t>pratnja govora</a:t>
          </a:r>
          <a:endParaRPr lang="hr-HR" sz="3700" kern="1200" dirty="0"/>
        </a:p>
      </dsp:txBody>
      <dsp:txXfrm>
        <a:off x="4661393" y="2365482"/>
        <a:ext cx="3378139" cy="20268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F7C04-6DEB-43FE-B63F-5E90D3E62451}">
      <dsp:nvSpPr>
        <dsp:cNvPr id="0" name=""/>
        <dsp:cNvSpPr/>
      </dsp:nvSpPr>
      <dsp:spPr>
        <a:xfrm>
          <a:off x="4851" y="596955"/>
          <a:ext cx="2232614" cy="26266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4BC59-0987-4B5F-807D-6E7533A4C359}">
      <dsp:nvSpPr>
        <dsp:cNvPr id="0" name=""/>
        <dsp:cNvSpPr/>
      </dsp:nvSpPr>
      <dsp:spPr>
        <a:xfrm>
          <a:off x="116482" y="702019"/>
          <a:ext cx="2009352" cy="17072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1E468C-CA26-414E-9295-9ED300A819C3}">
      <dsp:nvSpPr>
        <dsp:cNvPr id="0" name=""/>
        <dsp:cNvSpPr/>
      </dsp:nvSpPr>
      <dsp:spPr>
        <a:xfrm>
          <a:off x="116482" y="2409312"/>
          <a:ext cx="2009352" cy="709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gledanje u oči</a:t>
          </a:r>
        </a:p>
      </dsp:txBody>
      <dsp:txXfrm>
        <a:off x="116482" y="2409312"/>
        <a:ext cx="2009352" cy="709183"/>
      </dsp:txXfrm>
    </dsp:sp>
    <dsp:sp modelId="{C815ECC1-EF34-48B7-8109-A84AEEBB0924}">
      <dsp:nvSpPr>
        <dsp:cNvPr id="0" name=""/>
        <dsp:cNvSpPr/>
      </dsp:nvSpPr>
      <dsp:spPr>
        <a:xfrm>
          <a:off x="2772124" y="596955"/>
          <a:ext cx="2232614" cy="26266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FCC61-0972-4851-B88C-61EBC1247BFE}">
      <dsp:nvSpPr>
        <dsp:cNvPr id="0" name=""/>
        <dsp:cNvSpPr/>
      </dsp:nvSpPr>
      <dsp:spPr>
        <a:xfrm>
          <a:off x="2857855" y="720082"/>
          <a:ext cx="2009352" cy="170729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0817F-007C-4D9B-85E4-29CB79F62401}">
      <dsp:nvSpPr>
        <dsp:cNvPr id="0" name=""/>
        <dsp:cNvSpPr/>
      </dsp:nvSpPr>
      <dsp:spPr>
        <a:xfrm>
          <a:off x="2883755" y="2409312"/>
          <a:ext cx="2009352" cy="709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gledanje  „kroz nekoga”</a:t>
          </a:r>
        </a:p>
      </dsp:txBody>
      <dsp:txXfrm>
        <a:off x="2883755" y="2409312"/>
        <a:ext cx="2009352" cy="709183"/>
      </dsp:txXfrm>
    </dsp:sp>
    <dsp:sp modelId="{0AD03F94-4C2B-44DE-99EA-81CF08D38DD6}">
      <dsp:nvSpPr>
        <dsp:cNvPr id="0" name=""/>
        <dsp:cNvSpPr/>
      </dsp:nvSpPr>
      <dsp:spPr>
        <a:xfrm>
          <a:off x="5539398" y="596955"/>
          <a:ext cx="2232614" cy="26266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E73DD-EAE2-4C7F-A8FE-AEAA9E98A527}">
      <dsp:nvSpPr>
        <dsp:cNvPr id="0" name=""/>
        <dsp:cNvSpPr/>
      </dsp:nvSpPr>
      <dsp:spPr>
        <a:xfrm>
          <a:off x="5651029" y="702019"/>
          <a:ext cx="2009352" cy="17072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028DC-46A3-4EF4-B786-8185A567607A}">
      <dsp:nvSpPr>
        <dsp:cNvPr id="0" name=""/>
        <dsp:cNvSpPr/>
      </dsp:nvSpPr>
      <dsp:spPr>
        <a:xfrm>
          <a:off x="5651029" y="2409312"/>
          <a:ext cx="2009352" cy="709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pogled u stranu</a:t>
          </a:r>
        </a:p>
      </dsp:txBody>
      <dsp:txXfrm>
        <a:off x="5651029" y="2409312"/>
        <a:ext cx="2009352" cy="7091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E61BD-824C-4408-B897-B8D0B3728249}">
      <dsp:nvSpPr>
        <dsp:cNvPr id="0" name=""/>
        <dsp:cNvSpPr/>
      </dsp:nvSpPr>
      <dsp:spPr>
        <a:xfrm>
          <a:off x="1914469" y="2031999"/>
          <a:ext cx="506536" cy="965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965199"/>
              </a:lnTo>
              <a:lnTo>
                <a:pt x="506536" y="96519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2140486" y="2487348"/>
        <a:ext cx="54502" cy="54502"/>
      </dsp:txXfrm>
    </dsp:sp>
    <dsp:sp modelId="{ED85D7E6-7B34-4D2F-BA13-BE8C463674DE}">
      <dsp:nvSpPr>
        <dsp:cNvPr id="0" name=""/>
        <dsp:cNvSpPr/>
      </dsp:nvSpPr>
      <dsp:spPr>
        <a:xfrm>
          <a:off x="1914469" y="1986279"/>
          <a:ext cx="5065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536" y="4572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2155074" y="2019336"/>
        <a:ext cx="25326" cy="25326"/>
      </dsp:txXfrm>
    </dsp:sp>
    <dsp:sp modelId="{6E6BF39B-EFD4-471F-B3F1-523DA4E5EF57}">
      <dsp:nvSpPr>
        <dsp:cNvPr id="0" name=""/>
        <dsp:cNvSpPr/>
      </dsp:nvSpPr>
      <dsp:spPr>
        <a:xfrm>
          <a:off x="1914469" y="1066799"/>
          <a:ext cx="506536" cy="965200"/>
        </a:xfrm>
        <a:custGeom>
          <a:avLst/>
          <a:gdLst/>
          <a:ahLst/>
          <a:cxnLst/>
          <a:rect l="0" t="0" r="0" b="0"/>
          <a:pathLst>
            <a:path>
              <a:moveTo>
                <a:pt x="0" y="965200"/>
              </a:moveTo>
              <a:lnTo>
                <a:pt x="253268" y="965200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2140486" y="1522148"/>
        <a:ext cx="54502" cy="54502"/>
      </dsp:txXfrm>
    </dsp:sp>
    <dsp:sp modelId="{B19D275E-8709-4EC0-A5EC-4AF9975FAF25}">
      <dsp:nvSpPr>
        <dsp:cNvPr id="0" name=""/>
        <dsp:cNvSpPr/>
      </dsp:nvSpPr>
      <dsp:spPr>
        <a:xfrm rot="16200000">
          <a:off x="-503610" y="1645919"/>
          <a:ext cx="4063999" cy="7721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200" kern="1200" dirty="0"/>
            <a:t>rukovanje</a:t>
          </a:r>
        </a:p>
      </dsp:txBody>
      <dsp:txXfrm>
        <a:off x="-503610" y="1645919"/>
        <a:ext cx="4063999" cy="772160"/>
      </dsp:txXfrm>
    </dsp:sp>
    <dsp:sp modelId="{45255B07-F796-4C7A-9A17-5A38A93DF078}">
      <dsp:nvSpPr>
        <dsp:cNvPr id="0" name=""/>
        <dsp:cNvSpPr/>
      </dsp:nvSpPr>
      <dsp:spPr>
        <a:xfrm>
          <a:off x="2421006" y="680719"/>
          <a:ext cx="2532684" cy="7721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s obje ruke</a:t>
          </a:r>
        </a:p>
      </dsp:txBody>
      <dsp:txXfrm>
        <a:off x="2421006" y="680719"/>
        <a:ext cx="2532684" cy="772160"/>
      </dsp:txXfrm>
    </dsp:sp>
    <dsp:sp modelId="{8C1430A3-68A9-4943-8AAF-26FE0EFA24F0}">
      <dsp:nvSpPr>
        <dsp:cNvPr id="0" name=""/>
        <dsp:cNvSpPr/>
      </dsp:nvSpPr>
      <dsp:spPr>
        <a:xfrm>
          <a:off x="2421006" y="1645919"/>
          <a:ext cx="2532684" cy="7721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premekano</a:t>
          </a:r>
        </a:p>
      </dsp:txBody>
      <dsp:txXfrm>
        <a:off x="2421006" y="1645919"/>
        <a:ext cx="2532684" cy="772160"/>
      </dsp:txXfrm>
    </dsp:sp>
    <dsp:sp modelId="{40B082BC-2C3F-4F10-808D-07A6DE65DB26}">
      <dsp:nvSpPr>
        <dsp:cNvPr id="0" name=""/>
        <dsp:cNvSpPr/>
      </dsp:nvSpPr>
      <dsp:spPr>
        <a:xfrm>
          <a:off x="2421006" y="2611119"/>
          <a:ext cx="2532684" cy="7721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snažno rukovanje</a:t>
          </a:r>
        </a:p>
      </dsp:txBody>
      <dsp:txXfrm>
        <a:off x="2421006" y="2611119"/>
        <a:ext cx="2532684" cy="772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45047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D1062-EB1F-4476-98AC-F1E5D28350CB}" type="datetimeFigureOut">
              <a:rPr lang="hr-HR" smtClean="0"/>
              <a:t>15.12.2016.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45047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C2566-7B70-420A-9F3D-1077EC6529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8750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532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45047" y="0"/>
            <a:ext cx="2941532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94865-C036-4695-91CB-570251C97C0C}" type="datetimeFigureOut">
              <a:rPr lang="hr-HR" smtClean="0"/>
              <a:t>15.12.2016.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8815" y="4775666"/>
            <a:ext cx="5430520" cy="39073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25568"/>
            <a:ext cx="2941532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45047" y="9425568"/>
            <a:ext cx="2941532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67F-77F1-4308-816E-A88C377C2DE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6643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0E0FFC-85CF-4CC3-8FA2-5F4A75AAACE4}" type="slidenum">
              <a:rPr lang="hr-HR" altLang="sr-Latn-RS" smtClean="0">
                <a:solidFill>
                  <a:prstClr val="black"/>
                </a:solidFill>
              </a:rPr>
              <a:pPr eaLnBrk="1" hangingPunct="1"/>
              <a:t>6</a:t>
            </a:fld>
            <a:endParaRPr lang="hr-HR" altLang="sr-Latn-RS" smtClean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3525" cy="37211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686781-A901-4772-8448-577AF932B88F}" type="slidenum">
              <a:rPr lang="hr-HR" altLang="sr-Latn-RS" smtClean="0"/>
              <a:pPr eaLnBrk="1" hangingPunct="1"/>
              <a:t>33</a:t>
            </a:fld>
            <a:endParaRPr lang="hr-HR" altLang="sr-Latn-R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47547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096670-FB78-4A5D-9CD3-A1545CB6EDC3}" type="slidenum">
              <a:rPr lang="hr-HR" altLang="sr-Latn-RS" smtClean="0"/>
              <a:pPr eaLnBrk="1" hangingPunct="1"/>
              <a:t>34</a:t>
            </a:fld>
            <a:endParaRPr lang="hr-HR" altLang="sr-Latn-R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4232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10C4D0-C240-48EE-8451-1809998744A5}" type="slidenum">
              <a:rPr lang="hr-HR" altLang="sr-Latn-RS" smtClean="0"/>
              <a:pPr eaLnBrk="1" hangingPunct="1"/>
              <a:t>35</a:t>
            </a:fld>
            <a:endParaRPr lang="hr-HR" altLang="sr-Latn-R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69295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6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1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5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533400"/>
            <a:ext cx="2552700" cy="5638800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3" y="533400"/>
            <a:ext cx="7505700" cy="56388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3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798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98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1" y="2506133"/>
            <a:ext cx="1188299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12/15/2016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12/15/2016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12/15/2016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1" y="1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1" y="1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12/15/2016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98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98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9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4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/>
          <a:lstStyle/>
          <a:p>
            <a:r>
              <a:rPr lang="hr-HR" dirty="0">
                <a:solidFill>
                  <a:srgbClr val="C00000"/>
                </a:solidFill>
              </a:rPr>
              <a:t>KOMUNIKACIJA U OBITELJI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52260" y="4389119"/>
            <a:ext cx="7891272" cy="1069848"/>
          </a:xfrm>
        </p:spPr>
        <p:txBody>
          <a:bodyPr>
            <a:normAutofit fontScale="92500" lnSpcReduction="20000"/>
          </a:bodyPr>
          <a:lstStyle/>
          <a:p>
            <a:endParaRPr lang="hr-HR" dirty="0"/>
          </a:p>
          <a:p>
            <a:r>
              <a:rPr lang="hr-HR" dirty="0">
                <a:latin typeface="Arial" pitchFamily="34" charset="0"/>
                <a:cs typeface="Arial" pitchFamily="34" charset="0"/>
              </a:rPr>
              <a:t>Ana Matković, dipl. </a:t>
            </a:r>
            <a:r>
              <a:rPr lang="hr-HR" dirty="0" err="1">
                <a:latin typeface="Arial" pitchFamily="34" charset="0"/>
                <a:cs typeface="Arial" pitchFamily="34" charset="0"/>
              </a:rPr>
              <a:t>psih</a:t>
            </a:r>
            <a:r>
              <a:rPr lang="hr-HR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hr-HR" dirty="0">
                <a:latin typeface="Arial" pitchFamily="34" charset="0"/>
                <a:cs typeface="Arial" pitchFamily="34" charset="0"/>
              </a:rPr>
              <a:t>doc. dr. </a:t>
            </a:r>
            <a:r>
              <a:rPr lang="hr-HR" dirty="0" err="1">
                <a:latin typeface="Arial" pitchFamily="34" charset="0"/>
                <a:cs typeface="Arial" pitchFamily="34" charset="0"/>
              </a:rPr>
              <a:t>sc</a:t>
            </a:r>
            <a:r>
              <a:rPr lang="hr-HR" dirty="0">
                <a:latin typeface="Arial" pitchFamily="34" charset="0"/>
                <a:cs typeface="Arial" pitchFamily="34" charset="0"/>
              </a:rPr>
              <a:t>. Katarina Aladrović Slovaček</a:t>
            </a:r>
          </a:p>
        </p:txBody>
      </p:sp>
      <p:pic>
        <p:nvPicPr>
          <p:cNvPr id="4" name="Picture 4" descr="http://www.eliteedu.com.au/wp-content/uploads/2015/02/parenting1-12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438">
            <a:off x="7099819" y="3508055"/>
            <a:ext cx="4247964" cy="2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852260" y="5830074"/>
            <a:ext cx="6727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Katolička osnovna </a:t>
            </a:r>
            <a:r>
              <a:rPr lang="hr-HR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škola </a:t>
            </a:r>
          </a:p>
          <a:p>
            <a:r>
              <a:rPr lang="hr-HR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Centar „Pro vita et </a:t>
            </a:r>
            <a:r>
              <a:rPr lang="hr-HR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familia</a:t>
            </a:r>
            <a:r>
              <a:rPr lang="hr-HR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” Požeške biskupije</a:t>
            </a:r>
          </a:p>
          <a:p>
            <a:r>
              <a:rPr lang="hr-HR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Požega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15. 12. 2016.</a:t>
            </a:r>
          </a:p>
        </p:txBody>
      </p:sp>
    </p:spTree>
    <p:extLst>
      <p:ext uri="{BB962C8B-B14F-4D97-AF65-F5344CB8AC3E}">
        <p14:creationId xmlns:p14="http://schemas.microsoft.com/office/powerpoint/2010/main" val="1488745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609344"/>
          </a:xfrm>
        </p:spPr>
        <p:txBody>
          <a:bodyPr>
            <a:normAutofit/>
          </a:bodyPr>
          <a:lstStyle/>
          <a:p>
            <a:r>
              <a:rPr lang="hr-HR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FAZE U KOMUNIKACIJI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8773" y="1092200"/>
            <a:ext cx="9274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KOMUNIKACIJA </a:t>
            </a:r>
            <a:r>
              <a:rPr lang="hr-H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razmjena misli, osjećaja, stavova… </a:t>
            </a:r>
          </a:p>
          <a:p>
            <a:pPr marL="0" indent="0">
              <a:buNone/>
            </a:pPr>
            <a:r>
              <a:rPr lang="hr-H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GOVORNIK</a:t>
            </a:r>
            <a:r>
              <a:rPr lang="hr-HR" dirty="0">
                <a:latin typeface="Arial" pitchFamily="34" charset="0"/>
                <a:cs typeface="Arial" pitchFamily="34" charset="0"/>
              </a:rPr>
              <a:t> – 1. psihološka  2. fiziološka 3. fizička</a:t>
            </a:r>
          </a:p>
          <a:p>
            <a:pPr marL="0" indent="0">
              <a:buNone/>
            </a:pPr>
            <a:r>
              <a:rPr lang="hr-H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SLUŠATELJ</a:t>
            </a:r>
            <a:r>
              <a:rPr lang="hr-HR" dirty="0">
                <a:latin typeface="Arial" pitchFamily="34" charset="0"/>
                <a:cs typeface="Arial" pitchFamily="34" charset="0"/>
              </a:rPr>
              <a:t> – 1. fizička   2. fiziološka  3. psihološka</a:t>
            </a:r>
          </a:p>
          <a:p>
            <a:pPr marL="0" indent="0">
              <a:buNone/>
            </a:pPr>
            <a:r>
              <a:rPr lang="hr-HR" dirty="0">
                <a:latin typeface="Arial" pitchFamily="34" charset="0"/>
                <a:cs typeface="Arial" pitchFamily="34" charset="0"/>
              </a:rPr>
              <a:t>               </a:t>
            </a:r>
            <a:r>
              <a:rPr lang="hr-HR" dirty="0" smtClean="0">
                <a:latin typeface="Arial" pitchFamily="34" charset="0"/>
                <a:cs typeface="Arial" pitchFamily="34" charset="0"/>
              </a:rPr>
              <a:t>Što </a:t>
            </a:r>
            <a:r>
              <a:rPr lang="hr-HR" dirty="0">
                <a:latin typeface="Arial" pitchFamily="34" charset="0"/>
                <a:cs typeface="Arial" pitchFamily="34" charset="0"/>
              </a:rPr>
              <a:t>se događa u kojoj fazi?</a:t>
            </a:r>
          </a:p>
        </p:txBody>
      </p:sp>
      <p:pic>
        <p:nvPicPr>
          <p:cNvPr id="2050" name="Picture 2" descr="C:\Users\UFZG\AppData\Local\Microsoft\Windows\Temporary Internet Files\Content.IE5\ABTCB46L\MP90044859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407" y="387350"/>
            <a:ext cx="3312368" cy="22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zervirano mjesto sadržaja 2"/>
          <p:cNvSpPr txBox="1">
            <a:spLocks/>
          </p:cNvSpPr>
          <p:nvPr/>
        </p:nvSpPr>
        <p:spPr>
          <a:xfrm>
            <a:off x="6115050" y="3038475"/>
            <a:ext cx="6076950" cy="29241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hr-H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PRIMLJENA INFORMACIJA – NAŠA REAKCIJA</a:t>
            </a:r>
          </a:p>
          <a:p>
            <a:pPr marL="0" indent="0">
              <a:buFont typeface="Wingdings" pitchFamily="2" charset="2"/>
              <a:buNone/>
            </a:pPr>
            <a:endParaRPr lang="hr-HR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AutoNum type="arabicPeriod"/>
            </a:pPr>
            <a:r>
              <a:rPr lang="hr-HR" b="1" dirty="0" smtClean="0">
                <a:latin typeface="Arial" pitchFamily="34" charset="0"/>
                <a:cs typeface="Arial" pitchFamily="34" charset="0"/>
              </a:rPr>
              <a:t>SUBJEKTIVNO OPAŽANJE</a:t>
            </a:r>
          </a:p>
          <a:p>
            <a:pPr marL="457200" indent="-457200">
              <a:buClrTx/>
              <a:buAutoNum type="arabicPeriod"/>
            </a:pPr>
            <a:r>
              <a:rPr lang="hr-HR" b="1" dirty="0" smtClean="0">
                <a:latin typeface="Arial" pitchFamily="34" charset="0"/>
                <a:cs typeface="Arial" pitchFamily="34" charset="0"/>
              </a:rPr>
              <a:t>INTERPRETIRANJE INFORMACIJA</a:t>
            </a:r>
          </a:p>
          <a:p>
            <a:pPr marL="457200" indent="-457200">
              <a:buClrTx/>
              <a:buAutoNum type="arabicPeriod"/>
            </a:pPr>
            <a:r>
              <a:rPr lang="hr-HR" b="1" dirty="0" smtClean="0">
                <a:latin typeface="Arial" pitchFamily="34" charset="0"/>
                <a:cs typeface="Arial" pitchFamily="34" charset="0"/>
              </a:rPr>
              <a:t>DOŽIVLJAVANJE</a:t>
            </a:r>
          </a:p>
          <a:p>
            <a:pPr marL="457200" indent="-457200">
              <a:buClrTx/>
              <a:buAutoNum type="arabicPeriod"/>
            </a:pPr>
            <a:r>
              <a:rPr lang="hr-HR" b="1" dirty="0" smtClean="0">
                <a:latin typeface="Arial" pitchFamily="34" charset="0"/>
                <a:cs typeface="Arial" pitchFamily="34" charset="0"/>
              </a:rPr>
              <a:t>NAMJERAVANJE</a:t>
            </a:r>
          </a:p>
          <a:p>
            <a:pPr marL="457200" indent="-457200">
              <a:buClrTx/>
              <a:buAutoNum type="arabicPeriod"/>
            </a:pPr>
            <a:r>
              <a:rPr lang="hr-HR" b="1" dirty="0" smtClean="0">
                <a:latin typeface="Arial" pitchFamily="34" charset="0"/>
                <a:cs typeface="Arial" pitchFamily="34" charset="0"/>
              </a:rPr>
              <a:t>IZRAŽAVANJE OSJEĆAJA</a:t>
            </a:r>
          </a:p>
          <a:p>
            <a:pPr marL="457200" indent="-457200">
              <a:buFont typeface="Wingdings" pitchFamily="2" charset="2"/>
              <a:buAutoNum type="arabicPeriod"/>
            </a:pPr>
            <a:endParaRPr lang="hr-HR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AutoNum type="arabicPeriod"/>
            </a:pPr>
            <a:endParaRPr lang="hr-HR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" y="3182937"/>
            <a:ext cx="508074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utnik 6"/>
          <p:cNvSpPr/>
          <p:nvPr/>
        </p:nvSpPr>
        <p:spPr>
          <a:xfrm>
            <a:off x="554038" y="6337295"/>
            <a:ext cx="106108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hr-HR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Osjećaji se interpretiraju različito, ovisno o znanju, iskustvu, očekivanjima.</a:t>
            </a:r>
            <a:endParaRPr lang="hr-HR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5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5944" y="675731"/>
            <a:ext cx="9848395" cy="924475"/>
          </a:xfrm>
        </p:spPr>
        <p:txBody>
          <a:bodyPr>
            <a:normAutofit fontScale="90000"/>
          </a:bodyPr>
          <a:lstStyle/>
          <a:p>
            <a:r>
              <a:rPr lang="hr-HR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SASTAVNI DIJELOVI KOMUNIKACIJE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83095" y="2756454"/>
            <a:ext cx="10760765" cy="3843131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Arial" pitchFamily="34" charset="0"/>
                <a:cs typeface="Arial" pitchFamily="34" charset="0"/>
              </a:rPr>
              <a:t>INFORMACIJA, PORUKA, ŽELJA, IDEJA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(jezik – apstraktan sustav znakova koji nam služi za komunikaciju – sporazumijevanje)</a:t>
            </a:r>
          </a:p>
          <a:p>
            <a:r>
              <a:rPr lang="hr-HR" sz="2400" b="1" dirty="0">
                <a:latin typeface="Arial" pitchFamily="34" charset="0"/>
                <a:cs typeface="Arial" pitchFamily="34" charset="0"/>
              </a:rPr>
              <a:t>KOMUNIKACIJSKI KANAL</a:t>
            </a:r>
          </a:p>
          <a:p>
            <a:r>
              <a:rPr lang="hr-HR" sz="2400" b="1" dirty="0">
                <a:latin typeface="Arial" pitchFamily="34" charset="0"/>
                <a:cs typeface="Arial" pitchFamily="34" charset="0"/>
              </a:rPr>
              <a:t>BUKA U KOMUNIKACIJSKOME KANALU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(zalihost ili redundancija – </a:t>
            </a:r>
            <a:r>
              <a:rPr lang="hr-HR" sz="2400" i="1" dirty="0">
                <a:latin typeface="Arial" pitchFamily="34" charset="0"/>
                <a:cs typeface="Arial" pitchFamily="34" charset="0"/>
              </a:rPr>
              <a:t>Moram dati mehaničaru da mi </a:t>
            </a:r>
            <a:r>
              <a:rPr lang="hr-HR" sz="2400" b="1" i="1" u="sng" dirty="0">
                <a:latin typeface="Arial" pitchFamily="34" charset="0"/>
                <a:cs typeface="Arial" pitchFamily="34" charset="0"/>
              </a:rPr>
              <a:t>pokvari</a:t>
            </a:r>
            <a:r>
              <a:rPr lang="hr-HR" sz="2400" i="1" dirty="0">
                <a:latin typeface="Arial" pitchFamily="34" charset="0"/>
                <a:cs typeface="Arial" pitchFamily="34" charset="0"/>
              </a:rPr>
              <a:t> auto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.)</a:t>
            </a:r>
          </a:p>
          <a:p>
            <a:pPr marL="0" indent="0">
              <a:buNone/>
            </a:pPr>
            <a:endParaRPr lang="hr-HR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hr-HR" i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hr-HR" i="1" dirty="0">
                <a:latin typeface="Arial" pitchFamily="34" charset="0"/>
                <a:cs typeface="Arial" pitchFamily="34" charset="0"/>
              </a:rPr>
              <a:t>Kako danas komuniciramo?</a:t>
            </a:r>
          </a:p>
          <a:p>
            <a:pPr marL="0" indent="0" algn="ctr">
              <a:buNone/>
            </a:pPr>
            <a:r>
              <a:rPr lang="hr-HR" i="1" dirty="0">
                <a:latin typeface="Arial" pitchFamily="34" charset="0"/>
                <a:cs typeface="Arial" pitchFamily="34" charset="0"/>
              </a:rPr>
              <a:t>Omiljeno komunikacijsko sredstvo?!</a:t>
            </a:r>
          </a:p>
        </p:txBody>
      </p:sp>
      <p:pic>
        <p:nvPicPr>
          <p:cNvPr id="4" name="Slika 3" descr="The Information Age | The Global Foo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852" y="675731"/>
            <a:ext cx="2269393" cy="15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7832" y="484632"/>
            <a:ext cx="10430416" cy="1320105"/>
          </a:xfrm>
        </p:spPr>
        <p:txBody>
          <a:bodyPr>
            <a:normAutofit/>
          </a:bodyPr>
          <a:lstStyle/>
          <a:p>
            <a:r>
              <a:rPr lang="hr-HR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ULOGA OBITELJI U KOMUNIKACIJI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97832" y="1804740"/>
            <a:ext cx="10430416" cy="4367463"/>
          </a:xfrm>
        </p:spPr>
        <p:txBody>
          <a:bodyPr/>
          <a:lstStyle/>
          <a:p>
            <a:r>
              <a:rPr lang="hr-H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Obitelj je zajednica u kojoj se prvotno odgajaju osjećaji 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koji našem životu daju autentičnost i istinsku vrijednost.</a:t>
            </a:r>
          </a:p>
          <a:p>
            <a:r>
              <a:rPr lang="hr-H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Osjećaji su u osnovi naših motiva 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koji nas pokreću na akciju i djelovanje.</a:t>
            </a:r>
          </a:p>
          <a:p>
            <a:r>
              <a:rPr lang="hr-H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Osjećaji se mijenjaju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, prema nekim istraživačima svakih 7 sekundi oni se pretaču u našem tijelu, u stalnom su gibanju.</a:t>
            </a:r>
          </a:p>
          <a:p>
            <a:r>
              <a:rPr lang="hr-HR" sz="2200" dirty="0">
                <a:latin typeface="Arial" pitchFamily="34" charset="0"/>
                <a:cs typeface="Arial" pitchFamily="34" charset="0"/>
              </a:rPr>
              <a:t>Osjećaji </a:t>
            </a:r>
            <a:r>
              <a:rPr lang="hr-H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mogu biti pozitivni i negativni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, a stanje ravnodušnosti (bez ikakvoga osjećaja) najstrašnije je.</a:t>
            </a:r>
          </a:p>
          <a:p>
            <a:r>
              <a:rPr lang="hr-HR" sz="2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Neprilagođeno ponašanje djeteta reakcija je zapravo na njegove unutarnje probleme </a:t>
            </a:r>
            <a:r>
              <a:rPr lang="hr-HR" sz="2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koji su najčešće vezani za njegov osjećajni život.</a:t>
            </a:r>
          </a:p>
          <a:p>
            <a:r>
              <a:rPr lang="hr-HR" sz="2200" dirty="0">
                <a:latin typeface="Arial" pitchFamily="34" charset="0"/>
                <a:cs typeface="Arial" pitchFamily="34" charset="0"/>
              </a:rPr>
              <a:t>Najčešći oblici ponašanja: </a:t>
            </a:r>
            <a:r>
              <a:rPr lang="hr-H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prkos, agresivnost, neposlušnost, laž </a:t>
            </a:r>
            <a:endParaRPr lang="hr-HR" sz="2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r-H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hr-HR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strah, sumnja, osjećaj krivnje)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6558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44168"/>
          </a:xfrm>
        </p:spPr>
        <p:txBody>
          <a:bodyPr>
            <a:normAutofit/>
          </a:bodyPr>
          <a:lstStyle/>
          <a:p>
            <a:r>
              <a:rPr lang="hr-HR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Primjer - laž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2267" y="1514907"/>
            <a:ext cx="10595985" cy="4657299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Arial" pitchFamily="34" charset="0"/>
                <a:cs typeface="Arial" pitchFamily="34" charset="0"/>
              </a:rPr>
              <a:t>javlja se ako su roditelji prezahtjevni, prestrogi u svome odgoju, nedosljedni te imaju prevelike zahtjeve prema djetetu – dijete laže da bi preživjelo</a:t>
            </a:r>
          </a:p>
          <a:p>
            <a:r>
              <a:rPr lang="hr-HR" sz="2200" dirty="0">
                <a:latin typeface="Arial" pitchFamily="34" charset="0"/>
                <a:cs typeface="Arial" pitchFamily="34" charset="0"/>
              </a:rPr>
              <a:t>Ako roditelji dijete ne prihvate onakvo kakvo je, ono stvara u mašti sliku o sebi i pribjegava laži.</a:t>
            </a:r>
          </a:p>
          <a:p>
            <a:r>
              <a:rPr lang="hr-HR" sz="2200" dirty="0">
                <a:latin typeface="Arial" pitchFamily="34" charset="0"/>
                <a:cs typeface="Arial" pitchFamily="34" charset="0"/>
              </a:rPr>
              <a:t>Ako dijete napravi nešto pogrešno, treba reagirati, ali Ja porukom – Meni smeta; Ja sam iznerviran; Ja ne mogu prihvatiti…; ako ja kao roditelj mogu izraziti svoj bijes, onda to isto trebam dopustiti i djetetu.</a:t>
            </a:r>
          </a:p>
          <a:p>
            <a:r>
              <a:rPr lang="hr-HR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DOSLJEDNOST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 u reakcijama roditelja važna je za emocionalni razvoj djeteta.</a:t>
            </a:r>
          </a:p>
          <a:p>
            <a:r>
              <a:rPr lang="hr-HR" sz="2200" dirty="0">
                <a:latin typeface="Arial" pitchFamily="34" charset="0"/>
                <a:cs typeface="Arial" pitchFamily="34" charset="0"/>
              </a:rPr>
              <a:t>Dijete može imati i poteškoću izraziti svoje osjećaje pa ih blokira u sebi i onda izaziva ljutnju, bijes… - pomozite mu ih </a:t>
            </a:r>
            <a:r>
              <a:rPr lang="hr-HR" sz="2200" dirty="0" err="1">
                <a:latin typeface="Arial" pitchFamily="34" charset="0"/>
                <a:cs typeface="Arial" pitchFamily="34" charset="0"/>
              </a:rPr>
              <a:t>iskomunicirati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65073" y="892683"/>
            <a:ext cx="10058400" cy="4050792"/>
          </a:xfrm>
        </p:spPr>
        <p:txBody>
          <a:bodyPr>
            <a:normAutofit/>
          </a:bodyPr>
          <a:lstStyle/>
          <a:p>
            <a:r>
              <a:rPr lang="hr-HR" sz="2400" dirty="0" err="1">
                <a:latin typeface="Arial" pitchFamily="34" charset="0"/>
                <a:cs typeface="Arial" pitchFamily="34" charset="0"/>
              </a:rPr>
              <a:t>Interpersonalna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 komunikacija u obitelji </a:t>
            </a:r>
            <a:r>
              <a:rPr lang="hr-H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KLJUČ</a:t>
            </a:r>
            <a:r>
              <a:rPr lang="hr-HR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je </a:t>
            </a:r>
            <a:r>
              <a:rPr lang="hr-H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USPJEŠNOG ODGOJA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Roditelji trebaju naučiti kako djeci davati </a:t>
            </a:r>
            <a:r>
              <a:rPr lang="hr-H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jasne i precizne poruke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, usklađene verbalno i neverbalno.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To će pokrenuti djetetov osjećaj vrijednosti i utjecati na uspostavljanje kontakata s odraslima i vršnjacima.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Slušajte svoje dijete, pratite govor njegova tijela, pomognite mu </a:t>
            </a:r>
            <a:r>
              <a:rPr lang="hr-HR" sz="2400" dirty="0" err="1">
                <a:latin typeface="Arial" pitchFamily="34" charset="0"/>
                <a:cs typeface="Arial" pitchFamily="34" charset="0"/>
              </a:rPr>
              <a:t>iskomunicirati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 osjećaje, potrebe i želje.</a:t>
            </a:r>
          </a:p>
        </p:txBody>
      </p:sp>
      <p:sp>
        <p:nvSpPr>
          <p:cNvPr id="4" name="Pravokutnik 3"/>
          <p:cNvSpPr/>
          <p:nvPr/>
        </p:nvSpPr>
        <p:spPr>
          <a:xfrm>
            <a:off x="1114424" y="4594219"/>
            <a:ext cx="9155113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hr-H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Usmjerite pozornost na djetetove osjećaje, a ne ponašanje.</a:t>
            </a:r>
          </a:p>
          <a:p>
            <a:pPr lvl="0" algn="ctr" defTabSz="91440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hr-H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Pomognite mu da ih prepozna i prihvati!</a:t>
            </a:r>
            <a:endParaRPr lang="hr-HR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09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199" y="484632"/>
            <a:ext cx="11477625" cy="1320105"/>
          </a:xfrm>
        </p:spPr>
        <p:txBody>
          <a:bodyPr>
            <a:normAutofit/>
          </a:bodyPr>
          <a:lstStyle/>
          <a:p>
            <a:r>
              <a:rPr lang="hr-HR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SLOBODNA KOMUNIKACIJA U OBITELJI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89547" y="1816608"/>
            <a:ext cx="10538701" cy="4050792"/>
          </a:xfrm>
        </p:spPr>
        <p:txBody>
          <a:bodyPr/>
          <a:lstStyle/>
          <a:p>
            <a:endParaRPr lang="hr-HR" dirty="0"/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sačuvana individualna neugroženost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slobodno komuniciramo bez potrebe da budemo neiskreni i da se izbjegavamo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možemo komunicirati na različite načine, govoriti što stvarno mislimo, osjećamo i želimo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osjećamo se neugroženi i prihvaćeni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možemo međusobno iskreno komunicirati</a:t>
            </a:r>
          </a:p>
        </p:txBody>
      </p:sp>
      <p:pic>
        <p:nvPicPr>
          <p:cNvPr id="4" name="Slika 3" descr="RHSzebra15 - communicating with paren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100" y="4515729"/>
            <a:ext cx="2788893" cy="19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484632"/>
            <a:ext cx="10899648" cy="1259947"/>
          </a:xfrm>
        </p:spPr>
        <p:txBody>
          <a:bodyPr>
            <a:normAutofit/>
          </a:bodyPr>
          <a:lstStyle/>
          <a:p>
            <a:r>
              <a:rPr lang="hr-HR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PRISILNA KOMUNIKACIJA U OBITELJI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60948" y="2121408"/>
            <a:ext cx="10767301" cy="4050792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Arial" pitchFamily="34" charset="0"/>
                <a:cs typeface="Arial" pitchFamily="34" charset="0"/>
              </a:rPr>
              <a:t>moramo govoriti, doživljavati i osjećati i na van pokazivati isto ili slično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visoki stupanj individualne ugroženosti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bez međusobne iskrenosti i stvarnog prihvaćanja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nikoga unutar obitelji nismo slobodno izabrali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životno i emocionalno ovisni o članovima obitelji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u obitelji smo manje jer to želimo, a više jer to moramo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međusobno izbjegavanje i neiskrenost</a:t>
            </a:r>
          </a:p>
        </p:txBody>
      </p:sp>
      <p:pic>
        <p:nvPicPr>
          <p:cNvPr id="4" name="Slika 3" descr="Communication with Kids: Does Tone of Voice Matter? ~ Notes on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065" y="3277772"/>
            <a:ext cx="2936280" cy="19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6006" y="133350"/>
            <a:ext cx="10466511" cy="1247915"/>
          </a:xfrm>
        </p:spPr>
        <p:txBody>
          <a:bodyPr>
            <a:normAutofit fontScale="90000"/>
          </a:bodyPr>
          <a:lstStyle/>
          <a:p>
            <a:r>
              <a:rPr lang="hr-HR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NAČELA </a:t>
            </a:r>
            <a:r>
              <a:rPr lang="hr-HR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obiteljske </a:t>
            </a:r>
            <a:r>
              <a:rPr lang="hr-HR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KOMUNIKACIJE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48920" y="2121408"/>
            <a:ext cx="11388159" cy="4050792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Pokaži svoje osjećaje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ako želiš postići bolju povezanost s drugima.</a:t>
            </a:r>
          </a:p>
          <a:p>
            <a:r>
              <a:rPr lang="hr-H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Budi pažljivo što govoriš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, neprestano prati neverbalnu komunikaciju sugovornika.</a:t>
            </a:r>
          </a:p>
          <a:p>
            <a:r>
              <a:rPr lang="hr-H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Kada drugi govori, poslušaj ga, gledaj ga cijelim bićem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. Ne dopusti da ti misli odlutaju u drugom smjeru. Budi s njim 100%.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Sasvim malo </a:t>
            </a:r>
            <a:r>
              <a:rPr lang="hr-H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empatičnog ponašanja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može puno pomoći.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Budno </a:t>
            </a:r>
            <a:r>
              <a:rPr lang="hr-H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prati mimiku lica i govor tijela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, visinu i boju glasa, a tek onda riječi.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Osvijestimo si da </a:t>
            </a:r>
            <a:r>
              <a:rPr lang="hr-H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naše riječi izazivaju kod drugoga drugačije predodžbe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, osjećaje i značenja od naših. </a:t>
            </a:r>
          </a:p>
        </p:txBody>
      </p:sp>
      <p:pic>
        <p:nvPicPr>
          <p:cNvPr id="4" name="Slika 3" descr="Communication: No comprising, no talking, avoiding each other, staying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647" y="311404"/>
            <a:ext cx="2397356" cy="181000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933449" y="1196307"/>
            <a:ext cx="9191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4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Nije moguće ne komunicirati – </a:t>
            </a:r>
            <a:r>
              <a:rPr lang="hr-HR" altLang="sr-Latn-R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 šutnja je komunikacija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619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50" y="173173"/>
            <a:ext cx="10803395" cy="1308073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NAČELA </a:t>
            </a:r>
            <a:r>
              <a:rPr lang="hr-HR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obiteljske </a:t>
            </a:r>
            <a:r>
              <a:rPr lang="hr-HR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KOMUNIKACIJE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4853" y="2121408"/>
            <a:ext cx="10803395" cy="4050792"/>
          </a:xfrm>
        </p:spPr>
        <p:txBody>
          <a:bodyPr/>
          <a:lstStyle/>
          <a:p>
            <a:r>
              <a:rPr lang="hr-HR" sz="2400" b="1" dirty="0">
                <a:latin typeface="Arial" pitchFamily="34" charset="0"/>
                <a:cs typeface="Arial" pitchFamily="34" charset="0"/>
              </a:rPr>
              <a:t>Rabi </a:t>
            </a:r>
            <a:r>
              <a:rPr lang="hr-HR" sz="2400" b="1" dirty="0" err="1">
                <a:latin typeface="Arial" pitchFamily="34" charset="0"/>
                <a:cs typeface="Arial" pitchFamily="34" charset="0"/>
              </a:rPr>
              <a:t>neoptužujuće</a:t>
            </a:r>
            <a:r>
              <a:rPr lang="hr-HR" sz="2400" b="1" dirty="0">
                <a:latin typeface="Arial" pitchFamily="34" charset="0"/>
                <a:cs typeface="Arial" pitchFamily="34" charset="0"/>
              </a:rPr>
              <a:t> izjave i poruke neka budu osobne naravi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(posluži se zamjenicom: ja, meni…)</a:t>
            </a:r>
          </a:p>
          <a:p>
            <a:r>
              <a:rPr lang="hr-H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Pokažite što želite, mislite i trebate.</a:t>
            </a:r>
          </a:p>
          <a:p>
            <a:r>
              <a:rPr lang="hr-HR" sz="2400" b="1" dirty="0">
                <a:latin typeface="Arial" pitchFamily="34" charset="0"/>
                <a:cs typeface="Arial" pitchFamily="34" charset="0"/>
              </a:rPr>
              <a:t>Djetetovo ponašanje je posljedica onoga što osjeća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Usmjerite </a:t>
            </a:r>
            <a:r>
              <a:rPr lang="hr-H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pozornost na djetetove osjećaje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, a ne na ponašanje. Pomognite mu da ih prihvati.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U svakom trenutku budi odgovoran za ono što osjećaš – pitanje </a:t>
            </a:r>
            <a:r>
              <a:rPr lang="hr-HR" sz="2400" b="1" dirty="0">
                <a:latin typeface="Arial" pitchFamily="34" charset="0"/>
                <a:cs typeface="Arial" pitchFamily="34" charset="0"/>
              </a:rPr>
              <a:t>ODGOVORNOSTI.</a:t>
            </a:r>
          </a:p>
          <a:p>
            <a:endParaRPr lang="hr-HR" dirty="0"/>
          </a:p>
        </p:txBody>
      </p:sp>
      <p:pic>
        <p:nvPicPr>
          <p:cNvPr id="4" name="Slika 3" descr="Ignoring Emotions Is Not Rational | Skepchi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953" y="323557"/>
            <a:ext cx="1672384" cy="16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1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800" y="4197811"/>
            <a:ext cx="2108200" cy="2660189"/>
          </a:xfrm>
          <a:prstGeom prst="rect">
            <a:avLst/>
          </a:prstGeom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103632"/>
            <a:ext cx="10899648" cy="696468"/>
          </a:xfrm>
        </p:spPr>
        <p:txBody>
          <a:bodyPr>
            <a:normAutofit/>
          </a:bodyPr>
          <a:lstStyle/>
          <a:p>
            <a:r>
              <a:rPr lang="hr-HR" altLang="sr-Latn-R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Načela </a:t>
            </a:r>
            <a:r>
              <a:rPr lang="hr-HR" altLang="sr-Latn-RS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obiteljske </a:t>
            </a:r>
            <a:r>
              <a:rPr lang="hr-HR" altLang="sr-Latn-R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komunikacije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143562"/>
            <a:ext cx="11170978" cy="438434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hr-HR" altLang="sr-Latn-R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Govorite malo:</a:t>
            </a:r>
            <a:r>
              <a:rPr lang="hr-HR" altLang="sr-Latn-R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da bi vam dijete pričalo mora se osjećati sigurnim i prihvaćenim. Vaše slušanje nosi poruku da je vrijedno pažnje i prihvaćeno. Ako govorite, ne možete slušati!</a:t>
            </a:r>
          </a:p>
          <a:p>
            <a:pPr>
              <a:lnSpc>
                <a:spcPct val="80000"/>
              </a:lnSpc>
            </a:pPr>
            <a:r>
              <a:rPr lang="hr-HR" altLang="sr-Latn-R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Zamislite gledište vašeg djeteta:</a:t>
            </a:r>
            <a:r>
              <a:rPr lang="hr-HR" altLang="sr-Latn-R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kako bi vama bilo da vam netko stalno govori kako se morate ponašati. </a:t>
            </a:r>
          </a:p>
          <a:p>
            <a:pPr>
              <a:lnSpc>
                <a:spcPct val="80000"/>
              </a:lnSpc>
            </a:pPr>
            <a:r>
              <a:rPr lang="hr-HR" altLang="sr-Latn-R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Gledajte, djelujte, budite zainteresirani: </a:t>
            </a:r>
            <a:r>
              <a:rPr lang="hr-HR" altLang="sr-Latn-R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 bavite se drugim stvarima (kuhanjem, televizijom, novinama) dok pričate s djetetom.</a:t>
            </a:r>
            <a:endParaRPr lang="hr-HR" altLang="sr-Latn-R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hr-HR" altLang="sr-Latn-R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 prekidajte!</a:t>
            </a:r>
          </a:p>
          <a:p>
            <a:pPr>
              <a:lnSpc>
                <a:spcPct val="80000"/>
              </a:lnSpc>
            </a:pPr>
            <a:r>
              <a:rPr lang="hr-HR" altLang="sr-Latn-R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Dok slušate, odgovarajte potvrdno</a:t>
            </a:r>
            <a:r>
              <a:rPr lang="hr-HR" altLang="sr-Latn-R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(probajte s DA, umjesto s NE na početku razgovora).</a:t>
            </a:r>
          </a:p>
          <a:p>
            <a:pPr>
              <a:lnSpc>
                <a:spcPct val="80000"/>
              </a:lnSpc>
            </a:pPr>
            <a:r>
              <a:rPr lang="hr-HR" altLang="sr-Latn-R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Reflektirajte ono što ste čuli: </a:t>
            </a:r>
            <a:r>
              <a:rPr lang="hr-HR" altLang="sr-Latn-R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vratite nazad što ste čuli.</a:t>
            </a:r>
            <a:endParaRPr lang="hr-HR" altLang="sr-Latn-R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hr-HR" altLang="sr-Latn-R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hr-HR" altLang="sr-Latn-R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ktivno </a:t>
            </a:r>
            <a:r>
              <a:rPr lang="hr-HR" altLang="sr-Latn-R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slušanje </a:t>
            </a:r>
          </a:p>
          <a:p>
            <a:pPr>
              <a:lnSpc>
                <a:spcPct val="80000"/>
              </a:lnSpc>
            </a:pPr>
            <a:endParaRPr lang="hr-HR" altLang="sr-Latn-RS" sz="1800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73" y="2"/>
            <a:ext cx="9448800" cy="736846"/>
          </a:xfrm>
        </p:spPr>
        <p:txBody>
          <a:bodyPr/>
          <a:lstStyle/>
          <a:p>
            <a:pPr eaLnBrk="1" hangingPunct="1"/>
            <a:r>
              <a:rPr lang="hr-HR" altLang="sr-Latn-RS" sz="3200" i="1" dirty="0">
                <a:latin typeface="Arial" pitchFamily="34" charset="0"/>
                <a:cs typeface="Arial" pitchFamily="34" charset="0"/>
              </a:rPr>
              <a:t>Precizna </a:t>
            </a:r>
            <a:r>
              <a:rPr lang="hr-HR" altLang="sr-Latn-RS" sz="3200" i="1" dirty="0" err="1">
                <a:latin typeface="Arial" pitchFamily="34" charset="0"/>
                <a:cs typeface="Arial" pitchFamily="34" charset="0"/>
              </a:rPr>
              <a:t>ugođenost</a:t>
            </a:r>
            <a:endParaRPr lang="hr-HR" altLang="sr-Latn-RS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1" name="Rezervirano mjesto broja slajd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800">
                <a:solidFill>
                  <a:schemeClr val="bg1"/>
                </a:solidFill>
                <a:latin typeface="Kristen ITC" panose="03050502040202030202" pitchFamily="66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Char char="–"/>
              <a:defRPr sz="2400">
                <a:solidFill>
                  <a:schemeClr val="bg1"/>
                </a:solidFill>
                <a:latin typeface="Kristen ITC" panose="03050502040202030202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Kristen ITC" panose="03050502040202030202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141DD72-5F45-41A8-8D75-1C25B56D5E35}" type="slidenum">
              <a:rPr lang="en-US" altLang="sr-Latn-RS" sz="1000">
                <a:solidFill>
                  <a:schemeClr val="tx1"/>
                </a:solidFill>
                <a:latin typeface="Comic Sans MS" panose="030F0702030302020204" pitchFamily="66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sr-Latn-RS" sz="1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" y="612562"/>
            <a:ext cx="12188032" cy="624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8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581775" cy="1511300"/>
          </a:xfrm>
        </p:spPr>
        <p:txBody>
          <a:bodyPr/>
          <a:lstStyle/>
          <a:p>
            <a:pPr eaLnBrk="1" hangingPunct="1"/>
            <a:r>
              <a:rPr lang="hr-HR" altLang="sr-Latn-RS" sz="3200" dirty="0" smtClean="0">
                <a:latin typeface="Arial" pitchFamily="34" charset="0"/>
                <a:cs typeface="Arial" pitchFamily="34" charset="0"/>
              </a:rPr>
              <a:t>Što adolescenti očekuju </a:t>
            </a:r>
            <a:r>
              <a:rPr lang="hr-HR" altLang="sr-Latn-R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altLang="sr-Latn-RS" sz="3200" dirty="0" smtClean="0">
                <a:latin typeface="Arial" pitchFamily="34" charset="0"/>
                <a:cs typeface="Arial" pitchFamily="34" charset="0"/>
              </a:rPr>
            </a:br>
            <a:r>
              <a:rPr lang="hr-HR" altLang="sr-Latn-RS" sz="3200" dirty="0" smtClean="0">
                <a:latin typeface="Arial" pitchFamily="34" charset="0"/>
                <a:cs typeface="Arial" pitchFamily="34" charset="0"/>
              </a:rPr>
              <a:t>od </a:t>
            </a:r>
            <a:r>
              <a:rPr lang="hr-HR" altLang="sr-Latn-RS" sz="3200" dirty="0" smtClean="0">
                <a:latin typeface="Arial" pitchFamily="34" charset="0"/>
                <a:cs typeface="Arial" pitchFamily="34" charset="0"/>
              </a:rPr>
              <a:t>roditelja/odgajatelja?</a:t>
            </a:r>
            <a:br>
              <a:rPr lang="hr-HR" altLang="sr-Latn-RS" sz="3200" dirty="0" smtClean="0">
                <a:latin typeface="Arial" pitchFamily="34" charset="0"/>
                <a:cs typeface="Arial" pitchFamily="34" charset="0"/>
              </a:rPr>
            </a:br>
            <a:endParaRPr lang="sr-Latn-RS" altLang="sr-Latn-RS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6701" y="1517650"/>
            <a:ext cx="6067424" cy="3810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ts val="0"/>
              </a:spcBef>
            </a:pPr>
            <a:r>
              <a:rPr lang="hr-HR" altLang="sr-Latn-RS" sz="2400" dirty="0" smtClean="0"/>
              <a:t> </a:t>
            </a: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Interes i pomoć kada je trebaju 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 Razumijevanje i slušanje bez kritiziranja 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 Pokazivanje ljubavi</a:t>
            </a:r>
            <a:endParaRPr lang="sr-Latn-RS" altLang="sr-Latn-RS" sz="21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 Prihvaćanje </a:t>
            </a: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i podršku 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 Povjerenje </a:t>
            </a: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i očekivanje najboljeg 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 Iskazivanje </a:t>
            </a: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zadovoljstva i smisla za humor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334125" y="0"/>
            <a:ext cx="5857875" cy="1511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altLang="sr-Latn-RS" sz="3200" dirty="0" smtClean="0">
                <a:latin typeface="Arial" pitchFamily="34" charset="0"/>
                <a:cs typeface="Arial" pitchFamily="34" charset="0"/>
              </a:rPr>
              <a:t>Što djeca očekuju od roditelja?</a:t>
            </a:r>
            <a:br>
              <a:rPr lang="hr-HR" altLang="sr-Latn-RS" sz="3200" dirty="0" smtClean="0">
                <a:latin typeface="Arial" pitchFamily="34" charset="0"/>
                <a:cs typeface="Arial" pitchFamily="34" charset="0"/>
              </a:rPr>
            </a:br>
            <a:endParaRPr lang="sr-Latn-RS" altLang="sr-Latn-RS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972301" y="1511300"/>
            <a:ext cx="5286374" cy="527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hr-HR" altLang="sr-Latn-RS" sz="2400" dirty="0" smtClean="0"/>
              <a:t> </a:t>
            </a: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Hvala ti!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 Molim te!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 Bravo!</a:t>
            </a:r>
            <a:endParaRPr lang="sr-Latn-RS" altLang="sr-Latn-RS" sz="2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Mogu li ti pomoći!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To je doista lijepo!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Oprosti!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Pričaj mi o tome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Može zagrljaj?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Idemo zajedno!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hr-HR" altLang="sr-Latn-RS" sz="2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hr-HR" altLang="sr-Latn-RS" sz="2100" dirty="0" smtClean="0">
                <a:latin typeface="Arial" pitchFamily="34" charset="0"/>
                <a:cs typeface="Arial" pitchFamily="34" charset="0"/>
              </a:rPr>
              <a:t>Volim te!</a:t>
            </a:r>
          </a:p>
          <a:p>
            <a:pPr>
              <a:lnSpc>
                <a:spcPct val="80000"/>
              </a:lnSpc>
            </a:pPr>
            <a:endParaRPr lang="hr-HR" altLang="sr-Latn-R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37" y="1952625"/>
            <a:ext cx="2646363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1" y="4543425"/>
            <a:ext cx="41148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1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1" y="675725"/>
            <a:ext cx="8744156" cy="737052"/>
          </a:xfrm>
        </p:spPr>
        <p:txBody>
          <a:bodyPr>
            <a:normAutofit/>
          </a:bodyPr>
          <a:lstStyle/>
          <a:p>
            <a:r>
              <a:rPr lang="hr-HR" sz="4400" b="1" dirty="0">
                <a:solidFill>
                  <a:srgbClr val="C00000"/>
                </a:solidFill>
              </a:rPr>
              <a:t>KOMUNIKACIJA</a:t>
            </a:r>
          </a:p>
        </p:txBody>
      </p:sp>
      <p:pic>
        <p:nvPicPr>
          <p:cNvPr id="1026" name="Picture 2" descr="C:\Users\UFZG\AppData\Local\Microsoft\Windows\Temporary Internet Files\Content.IE5\GUER6DJP\MP900448528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556793"/>
            <a:ext cx="2865686" cy="19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FZG\AppData\Local\Microsoft\Windows\Temporary Internet Files\Content.IE5\ABTCB46L\MP900448574[2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772816"/>
            <a:ext cx="2843808" cy="18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FZG\AppData\Local\Microsoft\Windows\Temporary Internet Files\Content.IE5\AE8C977O\MP900448485[2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9" y="2204864"/>
            <a:ext cx="2646040" cy="39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FZG\AppData\Local\Microsoft\Windows\Temporary Internet Files\Content.IE5\DFHB8AOW\MP90044911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599" y="4189394"/>
            <a:ext cx="2118962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FZG\AppData\Local\Microsoft\Windows\Temporary Internet Files\Content.IE5\GUER6DJP\MP90044838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65104"/>
            <a:ext cx="3167844" cy="21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6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04" y="410817"/>
            <a:ext cx="10339672" cy="1543823"/>
          </a:xfrm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rgbClr val="C00000"/>
                </a:solidFill>
              </a:rPr>
              <a:t>NEVERBALNA KOMUNIKACIJA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895280"/>
              </p:ext>
            </p:extLst>
          </p:nvPr>
        </p:nvGraphicFramePr>
        <p:xfrm>
          <a:off x="1444487" y="1954640"/>
          <a:ext cx="8984974" cy="4393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3560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47" y="53752"/>
            <a:ext cx="9166283" cy="1438164"/>
          </a:xfrm>
        </p:spPr>
        <p:txBody>
          <a:bodyPr>
            <a:normAutofit/>
          </a:bodyPr>
          <a:lstStyle/>
          <a:p>
            <a:r>
              <a:rPr lang="hr-HR" sz="4400" b="1" dirty="0">
                <a:solidFill>
                  <a:srgbClr val="C00000"/>
                </a:solidFill>
              </a:rPr>
              <a:t>Važnost neverbalne komunikacije</a:t>
            </a:r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495600" y="2276872"/>
          <a:ext cx="756084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18876" r="35289" b="14568"/>
          <a:stretch/>
        </p:blipFill>
        <p:spPr>
          <a:xfrm>
            <a:off x="2279575" y="3573016"/>
            <a:ext cx="5781231" cy="2558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6" t="39923" r="-368" b="22397"/>
          <a:stretch/>
        </p:blipFill>
        <p:spPr>
          <a:xfrm>
            <a:off x="7104112" y="2068319"/>
            <a:ext cx="2736306" cy="15046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91745" y="2079238"/>
            <a:ext cx="3045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Utjecaj poruke </a:t>
            </a:r>
            <a:r>
              <a:rPr lang="hr-HR" sz="2800" dirty="0">
                <a:sym typeface="Wingdings" pitchFamily="2" charset="2"/>
              </a:rPr>
              <a:t>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786228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35" y="371061"/>
            <a:ext cx="11117702" cy="1126435"/>
          </a:xfrm>
        </p:spPr>
        <p:txBody>
          <a:bodyPr>
            <a:noAutofit/>
          </a:bodyPr>
          <a:lstStyle/>
          <a:p>
            <a:pPr algn="ctr"/>
            <a:r>
              <a:rPr lang="hr-HR" sz="3200" b="1" dirty="0">
                <a:solidFill>
                  <a:srgbClr val="C00000"/>
                </a:solidFill>
              </a:rPr>
              <a:t>Neverbalni znakovi = svi znakovi koji sudjeluju u govornom činu, a nisu govor</a:t>
            </a:r>
            <a:br>
              <a:rPr lang="hr-HR" sz="3200" b="1" dirty="0">
                <a:solidFill>
                  <a:srgbClr val="C00000"/>
                </a:solidFill>
              </a:rPr>
            </a:br>
            <a:endParaRPr lang="hr-HR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0016" y="12954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74610" y="2060848"/>
            <a:ext cx="2541271" cy="864096"/>
          </a:xfrm>
          <a:prstGeom prst="rect">
            <a:avLst/>
          </a:prstGeom>
          <a:solidFill>
            <a:srgbClr val="645826">
              <a:alpha val="91765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/>
              <a:t>OPĆENITA PODJELA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4609" y="3197666"/>
            <a:ext cx="288252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/>
              <a:t>Kinezika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b="1" dirty="0"/>
              <a:t>Mimika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Zvukovi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b="1" dirty="0"/>
              <a:t>Dodiri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b="1" dirty="0"/>
              <a:t>Proksemija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Odjeća,šminka,frizura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Scenografija i rekviziti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Mirisi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Pomoćni mediji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b="1" dirty="0"/>
              <a:t>Vremenski znakovi</a:t>
            </a:r>
          </a:p>
          <a:p>
            <a:endParaRPr lang="hr-HR" dirty="0"/>
          </a:p>
        </p:txBody>
      </p:sp>
      <p:sp>
        <p:nvSpPr>
          <p:cNvPr id="12" name="Rectangle 11"/>
          <p:cNvSpPr/>
          <p:nvPr/>
        </p:nvSpPr>
        <p:spPr>
          <a:xfrm>
            <a:off x="6096000" y="2060848"/>
            <a:ext cx="2808312" cy="864096"/>
          </a:xfrm>
          <a:prstGeom prst="rect">
            <a:avLst/>
          </a:prstGeom>
          <a:solidFill>
            <a:srgbClr val="467838">
              <a:alpha val="9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PREMA ULOGAMA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1" y="3271917"/>
            <a:ext cx="3528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/>
              <a:t>Izrazi osjećaja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b="1" dirty="0"/>
              <a:t>Ilustratori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b="1" dirty="0"/>
              <a:t>Regulatori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Amblemi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Adaptori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06915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2614" y="1000572"/>
            <a:ext cx="6782012" cy="864096"/>
          </a:xfrm>
          <a:prstGeom prst="rect">
            <a:avLst/>
          </a:prstGeom>
          <a:solidFill>
            <a:schemeClr val="accent1">
              <a:lumMod val="50000"/>
              <a:alpha val="8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/>
              <a:t>Mimika - govor očiju, lica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5394" y="2132857"/>
            <a:ext cx="770485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        </a:t>
            </a: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Osnovni elementi ekspresije lica </a:t>
            </a:r>
          </a:p>
          <a:p>
            <a:r>
              <a:rPr lang="hr-HR" sz="2800" dirty="0"/>
              <a:t>•</a:t>
            </a:r>
            <a:r>
              <a:rPr lang="hr-HR" sz="2600" dirty="0"/>
              <a:t>32 osnovna elementa ekspresije lica </a:t>
            </a:r>
          </a:p>
          <a:p>
            <a:r>
              <a:rPr lang="hr-HR" sz="2600" dirty="0"/>
              <a:t>•8 položaja obrva i čela </a:t>
            </a:r>
          </a:p>
          <a:p>
            <a:r>
              <a:rPr lang="hr-HR" sz="2600" dirty="0"/>
              <a:t>•17 položaja očiju i kapaka </a:t>
            </a:r>
          </a:p>
          <a:p>
            <a:r>
              <a:rPr lang="hr-HR" sz="2600" dirty="0"/>
              <a:t>•45 položaja donjeg dijela lica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808"/>
          <a:stretch/>
        </p:blipFill>
        <p:spPr>
          <a:xfrm>
            <a:off x="6003620" y="4653280"/>
            <a:ext cx="3930912" cy="1462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29" b="35942"/>
          <a:stretch/>
        </p:blipFill>
        <p:spPr>
          <a:xfrm>
            <a:off x="2274296" y="4631205"/>
            <a:ext cx="3533673" cy="1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95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" t="1332" r="2083" b="1141"/>
          <a:stretch/>
        </p:blipFill>
        <p:spPr>
          <a:xfrm>
            <a:off x="3070167" y="864524"/>
            <a:ext cx="6122177" cy="5600400"/>
          </a:xfrm>
        </p:spPr>
      </p:pic>
    </p:spTree>
    <p:extLst>
      <p:ext uri="{BB962C8B-B14F-4D97-AF65-F5344CB8AC3E}">
        <p14:creationId xmlns:p14="http://schemas.microsoft.com/office/powerpoint/2010/main" val="3841743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174454" y="1628800"/>
          <a:ext cx="7776864" cy="382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2148558" y="1048644"/>
            <a:ext cx="7776864" cy="864096"/>
          </a:xfrm>
          <a:prstGeom prst="rect">
            <a:avLst/>
          </a:prstGeom>
          <a:solidFill>
            <a:schemeClr val="accent1">
              <a:lumMod val="50000"/>
              <a:alpha val="8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/>
              <a:t>Mimika – oko :  regulator komunikacije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8558" y="5229200"/>
            <a:ext cx="85030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000" dirty="0"/>
              <a:t>oni koji gledaju malo - pasivni i nezainteresirani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2000" dirty="0"/>
              <a:t>oni koji gledaju puno - pažljivi, želja za uvjeravanjem </a:t>
            </a:r>
          </a:p>
          <a:p>
            <a:r>
              <a:rPr lang="hr-HR" sz="3200" dirty="0">
                <a:solidFill>
                  <a:schemeClr val="accent1">
                    <a:lumMod val="50000"/>
                  </a:schemeClr>
                </a:solidFill>
                <a:latin typeface="Berlin Sans FB Demi" pitchFamily="34" charset="0"/>
              </a:rPr>
              <a:t>!</a:t>
            </a:r>
            <a:r>
              <a:rPr lang="hr-HR" sz="2000" dirty="0"/>
              <a:t> </a:t>
            </a:r>
            <a:r>
              <a:rPr lang="hr-H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buljenje</a:t>
            </a:r>
            <a:r>
              <a:rPr lang="hr-HR" sz="2000" dirty="0"/>
              <a:t> – agresivno -  </a:t>
            </a:r>
            <a:r>
              <a:rPr lang="hr-HR" sz="2000" u="sng" dirty="0"/>
              <a:t>gledati do 75% vremena </a:t>
            </a:r>
          </a:p>
          <a:p>
            <a:r>
              <a:rPr lang="hr-HR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29237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576" y="908720"/>
            <a:ext cx="4032448" cy="864096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/>
              <a:t>Mimika – usne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000" b="96500" l="55000" r="95000">
                        <a14:foregroundMark x1="83684" y1="74750" x2="86579" y2="77250"/>
                        <a14:foregroundMark x1="68947" y1="80750" x2="73684" y2="80750"/>
                        <a14:foregroundMark x1="64737" y1="76000" x2="71053" y2="74250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313"/>
          <a:stretch/>
        </p:blipFill>
        <p:spPr>
          <a:xfrm>
            <a:off x="2273103" y="4655096"/>
            <a:ext cx="2859639" cy="2088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6639" y="4869161"/>
            <a:ext cx="50018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urier New" pitchFamily="49" charset="0"/>
              </a:rPr>
              <a:t>SMIJEH</a:t>
            </a:r>
            <a:r>
              <a:rPr lang="hr-HR" sz="2000" dirty="0">
                <a:cs typeface="Courier New" pitchFamily="49" charset="0"/>
              </a:rPr>
              <a:t> = izraz usana i lica praćen mimikom i glasovnim reakcijama, svojstven samo čovjeku, izazvan vedrim, radosnim ili šaljivim povodom</a:t>
            </a:r>
            <a:endParaRPr lang="hr-HR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25500" l="5000" r="51579">
                        <a14:foregroundMark x1="13158" y1="10500" x2="33421" y2="10500"/>
                        <a14:foregroundMark x1="32632" y1="9000" x2="40263" y2="10750"/>
                        <a14:foregroundMark x1="22895" y1="15250" x2="31579" y2="16250"/>
                        <a14:foregroundMark x1="20526" y1="17750" x2="27368" y2="21000"/>
                        <a14:foregroundMark x1="37105" y1="13750" x2="21053" y2="17250"/>
                        <a14:foregroundMark x1="16316" y1="15250" x2="23684" y2="14500"/>
                        <a14:foregroundMark x1="12632" y1="10750" x2="21842" y2="10750"/>
                        <a14:foregroundMark x1="16316" y1="9750" x2="21053" y2="8250"/>
                        <a14:foregroundMark x1="36842" y1="9000" x2="42368" y2="10250"/>
                        <a14:foregroundMark x1="46579" y1="12000" x2="41316" y2="17000"/>
                        <a14:foregroundMark x1="38947" y1="17000" x2="31842" y2="19750"/>
                        <a14:foregroundMark x1="21842" y1="21000" x2="13158" y2="14500"/>
                        <a14:foregroundMark x1="9211" y1="10500" x2="19737" y2="9500"/>
                        <a14:foregroundMark x1="45000" y1="9750" x2="41316" y2="9750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230" b="73731"/>
          <a:stretch/>
        </p:blipFill>
        <p:spPr>
          <a:xfrm>
            <a:off x="1983648" y="1772817"/>
            <a:ext cx="3213489" cy="16525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09665" y="208746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urier New" pitchFamily="49" charset="0"/>
              </a:rPr>
              <a:t>OSMIJEH</a:t>
            </a:r>
            <a:r>
              <a:rPr lang="hr-HR" sz="2000" dirty="0">
                <a:cs typeface="Courier New" pitchFamily="49" charset="0"/>
              </a:rPr>
              <a:t> = izraz na licu kada se usne blago izvijaju, odaje dobro raspoloženje, veselje i sl.</a:t>
            </a:r>
            <a:endParaRPr lang="hr-HR" sz="2000" dirty="0"/>
          </a:p>
        </p:txBody>
      </p:sp>
      <p:sp>
        <p:nvSpPr>
          <p:cNvPr id="9" name="Down Arrow 8"/>
          <p:cNvSpPr/>
          <p:nvPr/>
        </p:nvSpPr>
        <p:spPr>
          <a:xfrm>
            <a:off x="3540462" y="3711438"/>
            <a:ext cx="304848" cy="5797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/>
          <p:cNvSpPr txBox="1"/>
          <p:nvPr/>
        </p:nvSpPr>
        <p:spPr>
          <a:xfrm>
            <a:off x="5309666" y="3425334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/>
              <a:buChar char="à"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Lažni osmijeh - hinjeni </a:t>
            </a:r>
            <a:r>
              <a:rPr lang="hr-HR" dirty="0">
                <a:sym typeface="Wingdings" pitchFamily="2" charset="2"/>
              </a:rPr>
              <a:t>- </a:t>
            </a:r>
            <a:r>
              <a:rPr lang="hr-HR" dirty="0"/>
              <a:t>na jednoj strani lica  primjetniji nego na drugoj</a:t>
            </a:r>
          </a:p>
        </p:txBody>
      </p:sp>
    </p:spTree>
    <p:extLst>
      <p:ext uri="{BB962C8B-B14F-4D97-AF65-F5344CB8AC3E}">
        <p14:creationId xmlns:p14="http://schemas.microsoft.com/office/powerpoint/2010/main" val="2777819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5560" y="856214"/>
            <a:ext cx="7920880" cy="916602"/>
          </a:xfrm>
          <a:prstGeom prst="rect">
            <a:avLst/>
          </a:prstGeom>
          <a:solidFill>
            <a:srgbClr val="003618">
              <a:alpha val="71765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hr-HR" sz="3200" dirty="0">
                <a:solidFill>
                  <a:schemeClr val="bg1"/>
                </a:solidFill>
              </a:rPr>
              <a:t>Dodiri – rukovanje, zagrljaji, tapšanje...</a:t>
            </a: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1199456" y="21328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82" r="53654" b="18582"/>
          <a:stretch/>
        </p:blipFill>
        <p:spPr>
          <a:xfrm rot="16200000">
            <a:off x="6341810" y="2391102"/>
            <a:ext cx="3531526" cy="359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28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73" y="2"/>
            <a:ext cx="9448800" cy="766860"/>
          </a:xfrm>
        </p:spPr>
        <p:txBody>
          <a:bodyPr/>
          <a:lstStyle/>
          <a:p>
            <a:pPr eaLnBrk="1" hangingPunct="1"/>
            <a:r>
              <a:rPr lang="hr-HR" altLang="sr-Latn-RS" sz="3200" i="1" dirty="0">
                <a:latin typeface="Arial" pitchFamily="34" charset="0"/>
                <a:cs typeface="Arial" pitchFamily="34" charset="0"/>
              </a:rPr>
              <a:t>Precizna </a:t>
            </a:r>
            <a:r>
              <a:rPr lang="hr-HR" altLang="sr-Latn-RS" sz="3200" i="1" dirty="0" err="1">
                <a:latin typeface="Arial" pitchFamily="34" charset="0"/>
                <a:cs typeface="Arial" pitchFamily="34" charset="0"/>
              </a:rPr>
              <a:t>ugođenost</a:t>
            </a:r>
            <a:endParaRPr lang="hr-HR" altLang="sr-Latn-RS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1" name="Rezervirano mjesto broja slajd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800">
                <a:solidFill>
                  <a:schemeClr val="bg1"/>
                </a:solidFill>
                <a:latin typeface="Kristen ITC" panose="03050502040202030202" pitchFamily="66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Char char="–"/>
              <a:defRPr sz="2400">
                <a:solidFill>
                  <a:schemeClr val="bg1"/>
                </a:solidFill>
                <a:latin typeface="Kristen ITC" panose="03050502040202030202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Kristen ITC" panose="03050502040202030202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141DD72-5F45-41A8-8D75-1C25B56D5E35}" type="slidenum">
              <a:rPr lang="en-US" altLang="sr-Latn-RS" sz="1000">
                <a:solidFill>
                  <a:schemeClr val="tx1"/>
                </a:solidFill>
                <a:latin typeface="Comic Sans MS" panose="030F0702030302020204" pitchFamily="66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sr-Latn-RS" sz="1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" name="Dijagram 1"/>
          <p:cNvGraphicFramePr/>
          <p:nvPr>
            <p:extLst>
              <p:ext uri="{D42A27DB-BD31-4B8C-83A1-F6EECF244321}">
                <p14:modId xmlns:p14="http://schemas.microsoft.com/office/powerpoint/2010/main" val="945264933"/>
              </p:ext>
            </p:extLst>
          </p:nvPr>
        </p:nvGraphicFramePr>
        <p:xfrm>
          <a:off x="335360" y="908720"/>
          <a:ext cx="1161584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trelica: prema dolje 2"/>
          <p:cNvSpPr/>
          <p:nvPr/>
        </p:nvSpPr>
        <p:spPr>
          <a:xfrm rot="3795009">
            <a:off x="9907844" y="494829"/>
            <a:ext cx="864096" cy="2688299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dirty="0"/>
              <a:t>snivanje</a:t>
            </a:r>
          </a:p>
        </p:txBody>
      </p:sp>
      <p:sp>
        <p:nvSpPr>
          <p:cNvPr id="8" name="Strelica: prema dolje 7"/>
          <p:cNvSpPr/>
          <p:nvPr/>
        </p:nvSpPr>
        <p:spPr>
          <a:xfrm rot="3780023">
            <a:off x="10393295" y="1818292"/>
            <a:ext cx="864096" cy="268829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dirty="0"/>
              <a:t>prehrana</a:t>
            </a:r>
          </a:p>
        </p:txBody>
      </p:sp>
      <p:sp>
        <p:nvSpPr>
          <p:cNvPr id="9" name="Strelica: prema dolje 8"/>
          <p:cNvSpPr/>
          <p:nvPr/>
        </p:nvSpPr>
        <p:spPr>
          <a:xfrm rot="3373294">
            <a:off x="8703191" y="-468916"/>
            <a:ext cx="864096" cy="268829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r-HR" dirty="0"/>
              <a:t>vikend</a:t>
            </a:r>
          </a:p>
        </p:txBody>
      </p:sp>
      <p:sp>
        <p:nvSpPr>
          <p:cNvPr id="10" name="Strelica: prema dolje 9"/>
          <p:cNvSpPr/>
          <p:nvPr/>
        </p:nvSpPr>
        <p:spPr>
          <a:xfrm rot="17698209">
            <a:off x="1789783" y="381804"/>
            <a:ext cx="864096" cy="2688299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hr-HR" dirty="0"/>
              <a:t>buđenje</a:t>
            </a:r>
          </a:p>
        </p:txBody>
      </p:sp>
      <p:sp>
        <p:nvSpPr>
          <p:cNvPr id="11" name="Strelica: prema dolje 10"/>
          <p:cNvSpPr/>
          <p:nvPr/>
        </p:nvSpPr>
        <p:spPr>
          <a:xfrm rot="16200000">
            <a:off x="1055440" y="2228873"/>
            <a:ext cx="864096" cy="268829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hr-HR" dirty="0"/>
              <a:t>higijena</a:t>
            </a:r>
          </a:p>
        </p:txBody>
      </p:sp>
      <p:sp>
        <p:nvSpPr>
          <p:cNvPr id="12" name="Strelica: prema dolje 11"/>
          <p:cNvSpPr/>
          <p:nvPr/>
        </p:nvSpPr>
        <p:spPr>
          <a:xfrm rot="14065055">
            <a:off x="2399589" y="4486667"/>
            <a:ext cx="864096" cy="268829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hr-HR" dirty="0"/>
              <a:t>rad</a:t>
            </a:r>
          </a:p>
        </p:txBody>
      </p:sp>
    </p:spTree>
    <p:extLst>
      <p:ext uri="{BB962C8B-B14F-4D97-AF65-F5344CB8AC3E}">
        <p14:creationId xmlns:p14="http://schemas.microsoft.com/office/powerpoint/2010/main" val="41770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5600" y="764704"/>
            <a:ext cx="3096344" cy="864096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bg1"/>
                </a:solidFill>
              </a:rPr>
              <a:t>Izrazi osjećaja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5179" r="100000">
                        <a14:foregroundMark x1="58857" y1="93028" x2="72534" y2="92629"/>
                        <a14:foregroundMark x1="66592" y1="78486" x2="67825" y2="87450"/>
                        <a14:foregroundMark x1="50785" y1="97211" x2="59081" y2="84861"/>
                        <a14:foregroundMark x1="61996" y1="85259" x2="66031" y2="76096"/>
                        <a14:foregroundMark x1="65807" y1="75299" x2="66368" y2="71514"/>
                        <a14:foregroundMark x1="66368" y1="70319" x2="68274" y2="65139"/>
                        <a14:backgroundMark x1="95404" y1="11753" x2="95740" y2="18127"/>
                        <a14:backgroundMark x1="97197" y1="30478" x2="96973" y2="38247"/>
                        <a14:backgroundMark x1="97197" y1="61155" x2="98430" y2="66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620689"/>
            <a:ext cx="10202036" cy="5840279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95601" y="1786339"/>
            <a:ext cx="6777317" cy="350897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hr-HR" dirty="0">
                <a:solidFill>
                  <a:schemeClr val="tx1"/>
                </a:solidFill>
              </a:rPr>
              <a:t>licem</a:t>
            </a:r>
          </a:p>
          <a:p>
            <a:pPr>
              <a:buFont typeface="Wingdings" pitchFamily="2" charset="2"/>
              <a:buChar char="v"/>
            </a:pPr>
            <a:r>
              <a:rPr lang="hr-HR" dirty="0">
                <a:solidFill>
                  <a:schemeClr val="tx1"/>
                </a:solidFill>
              </a:rPr>
              <a:t>tijelom </a:t>
            </a:r>
          </a:p>
          <a:p>
            <a:pPr>
              <a:buFont typeface="Wingdings" pitchFamily="2" charset="2"/>
              <a:buChar char="v"/>
            </a:pPr>
            <a:r>
              <a:rPr lang="hr-HR" dirty="0">
                <a:solidFill>
                  <a:schemeClr val="tx1"/>
                </a:solidFill>
              </a:rPr>
              <a:t>glasom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39616" y="344250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b="1" dirty="0"/>
              <a:t>„poslovni osmijeh“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400" dirty="0"/>
              <a:t>= simulirano vedro </a:t>
            </a:r>
            <a:br>
              <a:rPr lang="hr-HR" sz="2400" dirty="0"/>
            </a:br>
            <a:r>
              <a:rPr lang="hr-HR" sz="2400" dirty="0"/>
              <a:t>raspoloženje</a:t>
            </a:r>
          </a:p>
        </p:txBody>
      </p:sp>
    </p:spTree>
    <p:extLst>
      <p:ext uri="{BB962C8B-B14F-4D97-AF65-F5344CB8AC3E}">
        <p14:creationId xmlns:p14="http://schemas.microsoft.com/office/powerpoint/2010/main" val="2937338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5600" y="764704"/>
            <a:ext cx="2808312" cy="864096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bg1"/>
                </a:solidFill>
              </a:rPr>
              <a:t>Regulatori</a:t>
            </a:r>
          </a:p>
        </p:txBody>
      </p:sp>
      <p:sp>
        <p:nvSpPr>
          <p:cNvPr id="5" name="Rectangle 4"/>
          <p:cNvSpPr/>
          <p:nvPr/>
        </p:nvSpPr>
        <p:spPr>
          <a:xfrm>
            <a:off x="2495600" y="1844824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000" dirty="0"/>
              <a:t>= znakovi koji reguliraju komunikaciju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hr-HR" sz="2000" dirty="0"/>
              <a:t>traženje riječi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hr-HR" sz="2000" dirty="0"/>
              <a:t>prekidanje nečijeg govora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hr-HR" sz="2000" dirty="0"/>
              <a:t> znak da drugi može govoriti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hr-HR" sz="2000" dirty="0"/>
              <a:t> povratna sprega pogledom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hr-HR" sz="2000" dirty="0"/>
              <a:t> povratna sprega  kimanjem glavom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28686" r="67399" b="13471"/>
          <a:stretch/>
        </p:blipFill>
        <p:spPr>
          <a:xfrm>
            <a:off x="2396730" y="3982052"/>
            <a:ext cx="2178148" cy="2199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t="29137" r="42113" b="13085"/>
          <a:stretch/>
        </p:blipFill>
        <p:spPr>
          <a:xfrm>
            <a:off x="4801433" y="3982052"/>
            <a:ext cx="2166709" cy="2305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6" t="29713" r="15709" b="12105"/>
          <a:stretch/>
        </p:blipFill>
        <p:spPr>
          <a:xfrm>
            <a:off x="7536160" y="4009359"/>
            <a:ext cx="2180582" cy="225109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52117" y="5821944"/>
            <a:ext cx="432048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9284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628801"/>
            <a:ext cx="7776864" cy="4421835"/>
          </a:xfrm>
        </p:spPr>
      </p:pic>
    </p:spTree>
    <p:extLst>
      <p:ext uri="{BB962C8B-B14F-4D97-AF65-F5344CB8AC3E}">
        <p14:creationId xmlns:p14="http://schemas.microsoft.com/office/powerpoint/2010/main" val="1306205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3826" y="188914"/>
            <a:ext cx="9516787" cy="9937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4400" b="1" dirty="0" err="1">
                <a:solidFill>
                  <a:srgbClr val="C00000"/>
                </a:solidFill>
              </a:rPr>
              <a:t>Funkcionalna</a:t>
            </a:r>
            <a:r>
              <a:rPr lang="en-AU" sz="4400" b="1" dirty="0">
                <a:solidFill>
                  <a:srgbClr val="C00000"/>
                </a:solidFill>
              </a:rPr>
              <a:t> </a:t>
            </a:r>
            <a:r>
              <a:rPr lang="hr-HR" sz="4400" b="1" dirty="0">
                <a:solidFill>
                  <a:srgbClr val="C00000"/>
                </a:solidFill>
              </a:rPr>
              <a:t>k</a:t>
            </a:r>
            <a:r>
              <a:rPr lang="en-AU" sz="4400" b="1" dirty="0" err="1">
                <a:solidFill>
                  <a:srgbClr val="C00000"/>
                </a:solidFill>
              </a:rPr>
              <a:t>omunikacija</a:t>
            </a:r>
            <a:endParaRPr lang="hr-HR" sz="4400" b="1" dirty="0">
              <a:solidFill>
                <a:srgbClr val="C0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3095" y="1815547"/>
            <a:ext cx="10336695" cy="399946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AU" altLang="sr-Latn-RS" sz="2800" b="1" i="1" dirty="0"/>
          </a:p>
          <a:p>
            <a:pPr eaLnBrk="1" hangingPunct="1"/>
            <a:r>
              <a:rPr lang="en-AU" altLang="sr-Latn-RS" sz="2400" b="1" dirty="0">
                <a:solidFill>
                  <a:srgbClr val="0070C0"/>
                </a:solidFill>
              </a:rPr>
              <a:t>OTVORENOST</a:t>
            </a:r>
            <a:r>
              <a:rPr lang="hr-HR" altLang="sr-Latn-RS" sz="2400" b="1" dirty="0">
                <a:solidFill>
                  <a:srgbClr val="C00000"/>
                </a:solidFill>
              </a:rPr>
              <a:t> </a:t>
            </a:r>
            <a:r>
              <a:rPr lang="hr-HR" altLang="sr-Latn-RS" sz="2400" i="1" dirty="0"/>
              <a:t>- </a:t>
            </a:r>
            <a:r>
              <a:rPr lang="hr-HR" altLang="sr-Latn-RS" sz="2400" dirty="0"/>
              <a:t>članovi obitelji razgovaraju na otvoren način.</a:t>
            </a:r>
            <a:endParaRPr lang="en-AU" altLang="sr-Latn-RS" sz="2400" dirty="0"/>
          </a:p>
          <a:p>
            <a:pPr eaLnBrk="1" hangingPunct="1"/>
            <a:r>
              <a:rPr lang="en-AU" altLang="sr-Latn-RS" sz="2400" b="1" dirty="0">
                <a:solidFill>
                  <a:srgbClr val="0070C0"/>
                </a:solidFill>
              </a:rPr>
              <a:t>NEPOSREDNOST</a:t>
            </a:r>
            <a:r>
              <a:rPr lang="hr-HR" altLang="sr-Latn-RS" sz="2400" b="1" dirty="0">
                <a:solidFill>
                  <a:srgbClr val="0070C0"/>
                </a:solidFill>
              </a:rPr>
              <a:t> </a:t>
            </a:r>
            <a:r>
              <a:rPr lang="hr-HR" altLang="sr-Latn-RS" sz="2400" b="1" i="1" dirty="0"/>
              <a:t>- </a:t>
            </a:r>
            <a:r>
              <a:rPr lang="hr-HR" altLang="sr-Latn-RS" sz="2400" dirty="0"/>
              <a:t>članovi obitelji neposredno komuniciraju, a ne preko treće osobe.</a:t>
            </a:r>
            <a:endParaRPr lang="en-AU" altLang="sr-Latn-RS" sz="2400" dirty="0"/>
          </a:p>
          <a:p>
            <a:pPr eaLnBrk="1" hangingPunct="1"/>
            <a:r>
              <a:rPr lang="en-AU" altLang="sr-Latn-RS" sz="2400" b="1" dirty="0">
                <a:solidFill>
                  <a:srgbClr val="0070C0"/>
                </a:solidFill>
              </a:rPr>
              <a:t>ISKRENOST</a:t>
            </a:r>
            <a:r>
              <a:rPr lang="en-AU" altLang="sr-Latn-RS" sz="2400" b="1" dirty="0"/>
              <a:t> </a:t>
            </a:r>
            <a:r>
              <a:rPr lang="hr-HR" altLang="sr-Latn-RS" sz="2400" b="1" dirty="0"/>
              <a:t>- </a:t>
            </a:r>
            <a:r>
              <a:rPr lang="hr-HR" altLang="sr-Latn-RS" sz="2400" dirty="0"/>
              <a:t>članovi obitelji se osjećaju slobodnima izraziti što stvarno misle ili osjećaju.</a:t>
            </a:r>
            <a:endParaRPr lang="en-AU" altLang="sr-Latn-RS" sz="2400" i="1" dirty="0"/>
          </a:p>
          <a:p>
            <a:pPr eaLnBrk="1" hangingPunct="1"/>
            <a:r>
              <a:rPr lang="en-AU" altLang="sr-Latn-RS" sz="2400" b="1" dirty="0">
                <a:solidFill>
                  <a:srgbClr val="0070C0"/>
                </a:solidFill>
              </a:rPr>
              <a:t>SUKLADNOST</a:t>
            </a:r>
            <a:r>
              <a:rPr lang="hr-HR" altLang="sr-Latn-RS" sz="2400" b="1" i="1" dirty="0"/>
              <a:t> - </a:t>
            </a:r>
            <a:r>
              <a:rPr lang="hr-HR" altLang="sr-Latn-RS" sz="2400" i="1" dirty="0"/>
              <a:t>verbalne poruke odgovaraju stvarnim osjećajima osobe, npr. bijes se izražava vikanjem, a ne uvrijeđenom šutnjom.</a:t>
            </a:r>
          </a:p>
        </p:txBody>
      </p:sp>
    </p:spTree>
    <p:extLst>
      <p:ext uri="{BB962C8B-B14F-4D97-AF65-F5344CB8AC3E}">
        <p14:creationId xmlns:p14="http://schemas.microsoft.com/office/powerpoint/2010/main" val="442751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7797" y="1"/>
            <a:ext cx="10495128" cy="178785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4400" b="1" dirty="0" err="1">
                <a:solidFill>
                  <a:srgbClr val="C00000"/>
                </a:solidFill>
              </a:rPr>
              <a:t>Disfunkcionalna</a:t>
            </a:r>
            <a:r>
              <a:rPr lang="en-AU" sz="4400" b="1" dirty="0">
                <a:solidFill>
                  <a:srgbClr val="C00000"/>
                </a:solidFill>
              </a:rPr>
              <a:t> </a:t>
            </a:r>
            <a:r>
              <a:rPr lang="en-AU" sz="4400" b="1" dirty="0" err="1">
                <a:solidFill>
                  <a:srgbClr val="C00000"/>
                </a:solidFill>
              </a:rPr>
              <a:t>komunikacija</a:t>
            </a:r>
            <a:endParaRPr lang="hr-HR" sz="4400" b="1" dirty="0">
              <a:solidFill>
                <a:srgbClr val="C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079" y="1897038"/>
            <a:ext cx="11039060" cy="483506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AU" altLang="sr-Latn-RS" sz="2400" b="1" dirty="0">
                <a:solidFill>
                  <a:srgbClr val="0070C0"/>
                </a:solidFill>
              </a:rPr>
              <a:t>KORIŠTENJE PRETPOSTAVKI </a:t>
            </a:r>
            <a:r>
              <a:rPr lang="hr-HR" altLang="sr-Latn-RS" sz="2400" dirty="0"/>
              <a:t>- pošiljalac poruke pretpostavlja da ga primatelj poruke razumije („znaš o čemu govorim”), ili da zna što primatelj misli, npr. „ti me (ne)voliš”</a:t>
            </a:r>
            <a:endParaRPr lang="en-AU" altLang="sr-Latn-RS" sz="2400" i="1" dirty="0"/>
          </a:p>
          <a:p>
            <a:pPr eaLnBrk="1" hangingPunct="1">
              <a:lnSpc>
                <a:spcPct val="80000"/>
              </a:lnSpc>
            </a:pPr>
            <a:r>
              <a:rPr lang="en-AU" altLang="sr-Latn-RS" sz="2400" b="1" dirty="0">
                <a:solidFill>
                  <a:srgbClr val="0070C0"/>
                </a:solidFill>
              </a:rPr>
              <a:t>GOVORENJE U IME DRUGOGA</a:t>
            </a:r>
            <a:r>
              <a:rPr lang="en-AU" altLang="sr-Latn-RS" sz="2400" dirty="0">
                <a:solidFill>
                  <a:srgbClr val="0070C0"/>
                </a:solidFill>
              </a:rPr>
              <a:t> </a:t>
            </a:r>
            <a:r>
              <a:rPr lang="hr-HR" altLang="sr-Latn-RS" sz="2400" dirty="0"/>
              <a:t>- član obitelji pretpostavlja da zna što drugi član želi, bez provjere (npr. “Moj suprug i ja mislimo da je to dobra ideja”)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 b="1" dirty="0">
                <a:solidFill>
                  <a:srgbClr val="0070C0"/>
                </a:solidFill>
              </a:rPr>
              <a:t>UOPĆAVANJE</a:t>
            </a:r>
            <a:r>
              <a:rPr lang="hr-HR" altLang="sr-Latn-RS" sz="2400" dirty="0"/>
              <a:t>- npr. “uvijek kasniš”, “nikad me ne slušaš”</a:t>
            </a:r>
            <a:endParaRPr lang="en-AU" altLang="sr-Latn-RS" sz="2400" b="1" i="1" dirty="0"/>
          </a:p>
          <a:p>
            <a:pPr eaLnBrk="1" hangingPunct="1">
              <a:lnSpc>
                <a:spcPct val="80000"/>
              </a:lnSpc>
            </a:pPr>
            <a:r>
              <a:rPr lang="en-AU" altLang="sr-Latn-RS" sz="2400" b="1" dirty="0">
                <a:solidFill>
                  <a:srgbClr val="0070C0"/>
                </a:solidFill>
              </a:rPr>
              <a:t>NEJASNO IZRAŽAVANJE OSJEĆAJA</a:t>
            </a:r>
            <a:r>
              <a:rPr lang="en-AU" altLang="sr-Latn-RS" sz="2400" dirty="0">
                <a:solidFill>
                  <a:srgbClr val="0070C0"/>
                </a:solidFill>
              </a:rPr>
              <a:t> </a:t>
            </a:r>
            <a:r>
              <a:rPr lang="hr-HR" altLang="sr-Latn-RS" sz="2400" dirty="0"/>
              <a:t>- npr. sarkazam, tiho negodovanje ili izražavanje uvrede umjesto bijesa prenose negativne emocije, ali nečisto i ne direktno;</a:t>
            </a:r>
          </a:p>
          <a:p>
            <a:pPr eaLnBrk="1" hangingPunct="1">
              <a:lnSpc>
                <a:spcPct val="80000"/>
              </a:lnSpc>
            </a:pPr>
            <a:r>
              <a:rPr lang="en-AU" altLang="sr-Latn-RS" sz="2400" b="1" dirty="0">
                <a:solidFill>
                  <a:srgbClr val="0070C0"/>
                </a:solidFill>
              </a:rPr>
              <a:t>KORIŠTENJE PORUKA KOJE SADRŽE PROSUDBU</a:t>
            </a:r>
            <a:r>
              <a:rPr lang="en-AU" altLang="sr-Latn-RS" sz="2400" dirty="0">
                <a:solidFill>
                  <a:srgbClr val="0070C0"/>
                </a:solidFill>
              </a:rPr>
              <a:t> </a:t>
            </a:r>
            <a:r>
              <a:rPr lang="hr-HR" altLang="sr-Latn-RS" sz="2400" dirty="0">
                <a:solidFill>
                  <a:srgbClr val="0070C0"/>
                </a:solidFill>
              </a:rPr>
              <a:t> </a:t>
            </a:r>
            <a:r>
              <a:rPr lang="hr-HR" altLang="sr-Latn-RS" sz="2400" dirty="0"/>
              <a:t>- npr. “ trebao bi...” podrazumijeva da pošiljalac zna što je dobro za primaoca;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2400" dirty="0"/>
          </a:p>
        </p:txBody>
      </p:sp>
    </p:spTree>
    <p:extLst>
      <p:ext uri="{BB962C8B-B14F-4D97-AF65-F5344CB8AC3E}">
        <p14:creationId xmlns:p14="http://schemas.microsoft.com/office/powerpoint/2010/main" val="2807322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194" y="968991"/>
            <a:ext cx="11559654" cy="537721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AU" altLang="sr-Latn-RS" sz="2400" b="1" dirty="0">
                <a:solidFill>
                  <a:srgbClr val="0070C0"/>
                </a:solidFill>
              </a:rPr>
              <a:t>KORIŠTENJE PRIKRIVENIH ZAHTJEVA </a:t>
            </a:r>
            <a:r>
              <a:rPr lang="hr-HR" altLang="sr-Latn-RS" sz="2400" dirty="0"/>
              <a:t>- npr. majka koja želi da ju kćer posjeti, pa zato izmišlja razlog, ali opet je nezadovoljna jer kćer nije došla sama od sebe, nego na njen zahtjev.</a:t>
            </a:r>
            <a:endParaRPr lang="hr-HR" altLang="sr-Latn-RS" sz="2400" b="1" i="1" dirty="0"/>
          </a:p>
          <a:p>
            <a:pPr eaLnBrk="1" hangingPunct="1">
              <a:lnSpc>
                <a:spcPct val="80000"/>
              </a:lnSpc>
            </a:pPr>
            <a:r>
              <a:rPr lang="en-AU" altLang="sr-Latn-RS" sz="2400" b="1" dirty="0">
                <a:solidFill>
                  <a:srgbClr val="0070C0"/>
                </a:solidFill>
              </a:rPr>
              <a:t>NESLUŠANJE PORUKE </a:t>
            </a:r>
            <a:r>
              <a:rPr lang="hr-HR" altLang="sr-Latn-RS" sz="2400" dirty="0"/>
              <a:t>– ljudi dobro primjećuju kad ih osoba ne sluša s punom pozornošću ili uopće.</a:t>
            </a:r>
            <a:endParaRPr lang="en-AU" altLang="sr-Latn-RS" sz="2400" b="1" i="1" dirty="0"/>
          </a:p>
          <a:p>
            <a:pPr eaLnBrk="1" hangingPunct="1">
              <a:lnSpc>
                <a:spcPct val="80000"/>
              </a:lnSpc>
            </a:pPr>
            <a:r>
              <a:rPr lang="en-AU" altLang="sr-Latn-RS" sz="2400" b="1" dirty="0">
                <a:solidFill>
                  <a:srgbClr val="0070C0"/>
                </a:solidFill>
              </a:rPr>
              <a:t>ISKLJUČIVANJE</a:t>
            </a:r>
            <a:r>
              <a:rPr lang="en-AU" altLang="sr-Latn-RS" sz="2400" b="1" dirty="0"/>
              <a:t> </a:t>
            </a:r>
            <a:r>
              <a:rPr lang="hr-HR" altLang="sr-Latn-RS" sz="2400" dirty="0"/>
              <a:t>- ne obraćanje pozornosti na važan dio poruke ili davanje nebitnog odgovora; odgovor “da, ali...” izražava neslaganje, ali osoba to ne želi reći direktno.</a:t>
            </a:r>
            <a:endParaRPr lang="en-AU" altLang="sr-Latn-RS" sz="2400" i="1" dirty="0"/>
          </a:p>
          <a:p>
            <a:pPr eaLnBrk="1" hangingPunct="1">
              <a:lnSpc>
                <a:spcPct val="80000"/>
              </a:lnSpc>
            </a:pPr>
            <a:r>
              <a:rPr lang="en-AU" altLang="sr-Latn-RS" sz="2400" b="1" dirty="0">
                <a:solidFill>
                  <a:srgbClr val="0070C0"/>
                </a:solidFill>
              </a:rPr>
              <a:t>ODGOVARANJE S NEGATIVIZMOM</a:t>
            </a:r>
            <a:r>
              <a:rPr lang="en-AU" altLang="sr-Latn-RS" sz="2400" dirty="0"/>
              <a:t> </a:t>
            </a:r>
            <a:r>
              <a:rPr lang="hr-HR" altLang="sr-Latn-RS" sz="2400" dirty="0"/>
              <a:t>- obično uključuje obrambeni, uvredljiv, napadajući ili izazivački način izražavanja, npr. “neću ti to više ponavljati”, “ ti ćeš mene opominjati?!”</a:t>
            </a:r>
            <a:endParaRPr lang="en-AU" altLang="sr-Latn-RS" sz="2400" b="1" i="1" dirty="0"/>
          </a:p>
          <a:p>
            <a:pPr eaLnBrk="1" hangingPunct="1">
              <a:lnSpc>
                <a:spcPct val="80000"/>
              </a:lnSpc>
            </a:pPr>
            <a:r>
              <a:rPr lang="en-AU" altLang="sr-Latn-RS" sz="2400" b="1" dirty="0">
                <a:solidFill>
                  <a:srgbClr val="0070C0"/>
                </a:solidFill>
              </a:rPr>
              <a:t>PROPUŠTANJE VREDNOVANJA PORUKE</a:t>
            </a:r>
            <a:r>
              <a:rPr lang="hr-HR" altLang="sr-Latn-RS" sz="2400" b="1" dirty="0">
                <a:solidFill>
                  <a:srgbClr val="0070C0"/>
                </a:solidFill>
              </a:rPr>
              <a:t> </a:t>
            </a:r>
            <a:r>
              <a:rPr lang="hr-HR" altLang="sr-Latn-RS" sz="2400" b="1" i="1" dirty="0"/>
              <a:t>- </a:t>
            </a:r>
            <a:r>
              <a:rPr lang="hr-HR" altLang="sr-Latn-RS" sz="2400" dirty="0"/>
              <a:t>npr. provjeravanje značenja ili razumijevanja (“ako sam Vas dobro razumjela, htjeli biste...”), preuranjeno davanje savjeta, naglo prekidanje komunikacije.</a:t>
            </a:r>
          </a:p>
        </p:txBody>
      </p:sp>
    </p:spTree>
    <p:extLst>
      <p:ext uri="{BB962C8B-B14F-4D97-AF65-F5344CB8AC3E}">
        <p14:creationId xmlns:p14="http://schemas.microsoft.com/office/powerpoint/2010/main" val="557944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 descr="Communication in Relationships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 b="15414"/>
          <a:stretch/>
        </p:blipFill>
        <p:spPr>
          <a:xfrm>
            <a:off x="311716" y="-314159"/>
            <a:ext cx="12192000" cy="6857999"/>
          </a:xfrm>
          <a:prstGeom prst="rect">
            <a:avLst/>
          </a:prstGeom>
        </p:spPr>
      </p:pic>
      <p:sp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2860" y="0"/>
            <a:ext cx="12188952" cy="6858000"/>
          </a:xfrm>
          <a:prstGeom prst="rect">
            <a:avLst/>
          </a:prstGeom>
          <a:blipFill dpi="0" rotWithShape="1">
            <a:blip r:embed="rId3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1" name="Oval 70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242" name="Rezervirano mjesto sadržaja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altLang="sr-Latn-RS" sz="3200" b="1" dirty="0">
                <a:solidFill>
                  <a:srgbClr val="C00000"/>
                </a:solidFill>
              </a:rPr>
              <a:t>U mnogim se obiteljima previše nekvalitetno,</a:t>
            </a:r>
            <a:br>
              <a:rPr lang="hr-HR" altLang="sr-Latn-RS" sz="3200" b="1" dirty="0">
                <a:solidFill>
                  <a:srgbClr val="C00000"/>
                </a:solidFill>
              </a:rPr>
            </a:br>
            <a:r>
              <a:rPr lang="hr-HR" altLang="sr-Latn-RS" sz="3200" b="1" dirty="0">
                <a:solidFill>
                  <a:srgbClr val="C00000"/>
                </a:solidFill>
              </a:rPr>
              <a:t>a premalo kvalitetno razgovara.</a:t>
            </a:r>
          </a:p>
          <a:p>
            <a:pPr marL="0" indent="0">
              <a:buNone/>
            </a:pPr>
            <a:endParaRPr lang="hr-HR" altLang="sr-Latn-RS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r-HR" altLang="sr-Latn-RS" b="1" dirty="0"/>
          </a:p>
          <a:p>
            <a:pPr marL="0" indent="0">
              <a:buNone/>
            </a:pPr>
            <a:r>
              <a:rPr lang="hr-HR" altLang="sr-Latn-RS" sz="3200" b="1" dirty="0">
                <a:solidFill>
                  <a:srgbClr val="002060"/>
                </a:solidFill>
              </a:rPr>
              <a:t>Previše nekvalitetne komunikacije unutar obitelji čini veću štetu nego premalo kvalitetne komunikacije!</a:t>
            </a:r>
            <a:endParaRPr lang="hr-HR" altLang="sr-Latn-R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68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/>
          <p:cNvSpPr>
            <a:spLocks noGrp="1"/>
          </p:cNvSpPr>
          <p:nvPr>
            <p:ph type="title"/>
          </p:nvPr>
        </p:nvSpPr>
        <p:spPr>
          <a:xfrm>
            <a:off x="477672" y="382138"/>
            <a:ext cx="10699844" cy="1828800"/>
          </a:xfrm>
        </p:spPr>
        <p:txBody>
          <a:bodyPr/>
          <a:lstStyle/>
          <a:p>
            <a:pPr eaLnBrk="1" hangingPunct="1"/>
            <a:r>
              <a:rPr lang="hr-HR" altLang="sr-Latn-RS" sz="3200" b="1" dirty="0">
                <a:solidFill>
                  <a:srgbClr val="C00000"/>
                </a:solidFill>
              </a:rPr>
              <a:t>Obitelji se razlikuju i po vrsti i smjeru komunikacije među članovima:</a:t>
            </a:r>
            <a:br>
              <a:rPr lang="hr-HR" altLang="sr-Latn-RS" sz="3200" b="1" dirty="0">
                <a:solidFill>
                  <a:srgbClr val="C00000"/>
                </a:solidFill>
              </a:rPr>
            </a:br>
            <a:endParaRPr lang="hr-HR" altLang="sr-Latn-RS" sz="3200" b="1" dirty="0">
              <a:solidFill>
                <a:srgbClr val="C00000"/>
              </a:solidFill>
            </a:endParaRPr>
          </a:p>
        </p:txBody>
      </p:sp>
      <p:sp>
        <p:nvSpPr>
          <p:cNvPr id="9219" name="Rezervirano mjesto sadržaja 2"/>
          <p:cNvSpPr>
            <a:spLocks noGrp="1"/>
          </p:cNvSpPr>
          <p:nvPr>
            <p:ph idx="1"/>
          </p:nvPr>
        </p:nvSpPr>
        <p:spPr>
          <a:xfrm>
            <a:off x="655093" y="1951630"/>
            <a:ext cx="10890913" cy="4501559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hr-HR" altLang="sr-Latn-RS" sz="2400" b="1" dirty="0">
                <a:solidFill>
                  <a:srgbClr val="0070C0"/>
                </a:solidFill>
              </a:rPr>
              <a:t>JAKA KOMUNIKACIJA </a:t>
            </a:r>
            <a:r>
              <a:rPr lang="hr-HR" altLang="sr-Latn-RS" sz="2400" dirty="0"/>
              <a:t>- članovi često i intenzivno međusobno razmjenjuju verbalne i neverbalne poruke i čvrsto utječu jedni na druge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hr-HR" altLang="sr-Latn-RS" sz="2400" b="1" dirty="0">
                <a:solidFill>
                  <a:srgbClr val="0070C0"/>
                </a:solidFill>
              </a:rPr>
              <a:t>SLABA KOMUNIKACIJA </a:t>
            </a:r>
            <a:r>
              <a:rPr lang="hr-HR" altLang="sr-Latn-RS" sz="2400" dirty="0"/>
              <a:t>- članovi rijetko i neobvezno razmjenjuju poruke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hr-HR" altLang="sr-Latn-RS" sz="2400" b="1" dirty="0">
                <a:solidFill>
                  <a:srgbClr val="0070C0"/>
                </a:solidFill>
              </a:rPr>
              <a:t>JEDNOSMJERNA KOMUNIKACIJA </a:t>
            </a:r>
            <a:r>
              <a:rPr lang="hr-HR" altLang="sr-Latn-RS" sz="2400" dirty="0"/>
              <a:t>- uvijek potječe od jednog člana drugome, ali ne i obrnuto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hr-HR" altLang="sr-Latn-RS" sz="2400" dirty="0"/>
              <a:t>- </a:t>
            </a:r>
            <a:r>
              <a:rPr lang="hr-HR" altLang="sr-Latn-RS" sz="2400" b="1" dirty="0">
                <a:solidFill>
                  <a:srgbClr val="0070C0"/>
                </a:solidFill>
              </a:rPr>
              <a:t>DVOSMJERNA KOMUNIKACIJA </a:t>
            </a:r>
            <a:r>
              <a:rPr lang="hr-HR" altLang="sr-Latn-RS" sz="2400" dirty="0"/>
              <a:t>- uvijek uključuje aktivno sudjelovanje oba člana</a:t>
            </a:r>
          </a:p>
          <a:p>
            <a:pPr eaLnBrk="1" hangingPunct="1"/>
            <a:endParaRPr lang="hr-HR" altLang="sr-Latn-RS" dirty="0"/>
          </a:p>
        </p:txBody>
      </p:sp>
      <p:pic>
        <p:nvPicPr>
          <p:cNvPr id="2" name="Slika 1" descr="File:Family eating clip art.svg - Wikipedia, the free encyclopedi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967" y="4783014"/>
            <a:ext cx="3742211" cy="207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88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96348" y="620713"/>
            <a:ext cx="905724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3600" b="1" dirty="0">
                <a:solidFill>
                  <a:srgbClr val="C00000"/>
                </a:solidFill>
              </a:rPr>
              <a:t>Komunikacija roditelji-djeca</a:t>
            </a:r>
          </a:p>
        </p:txBody>
      </p:sp>
      <p:pic>
        <p:nvPicPr>
          <p:cNvPr id="17413" name="Picture 5" descr="http://cdn2.hubspot.net/hub/13035/file-392559176-jpg/parent_child_communication-resized-600.jpg?t=138549137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700808"/>
            <a:ext cx="766536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201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374" y="620713"/>
            <a:ext cx="8898214" cy="890035"/>
          </a:xfrm>
        </p:spPr>
        <p:txBody>
          <a:bodyPr/>
          <a:lstStyle/>
          <a:p>
            <a:pPr eaLnBrk="1" hangingPunct="1"/>
            <a:r>
              <a:rPr lang="hr-HR" altLang="sr-Latn-RS" sz="3200" b="1" dirty="0">
                <a:solidFill>
                  <a:srgbClr val="C00000"/>
                </a:solidFill>
              </a:rPr>
              <a:t>Sukobi između roditelja i djece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96348" y="1700214"/>
            <a:ext cx="9081052" cy="4681537"/>
          </a:xfrm>
        </p:spPr>
        <p:txBody>
          <a:bodyPr/>
          <a:lstStyle/>
          <a:p>
            <a:pPr eaLnBrk="1" hangingPunct="1"/>
            <a:r>
              <a:rPr lang="hr-HR" altLang="sr-Latn-RS" sz="2400" dirty="0"/>
              <a:t>obično oko jednostavnih stvari kao što je obavljanje svakodnevnih obaveza, financije, izgled obiteljskih odnosa, škola, mobitel, izlasci, prijatelji</a:t>
            </a:r>
          </a:p>
          <a:p>
            <a:pPr eaLnBrk="1" hangingPunct="1"/>
            <a:r>
              <a:rPr lang="hr-HR" altLang="sr-Latn-RS" sz="2400" dirty="0"/>
              <a:t>adolescenti - konstantna napetost između potrebe da ostanu bliski sa svojim roditeljima i shvaćanja da mogu biti nezavisni od njih.</a:t>
            </a:r>
          </a:p>
          <a:p>
            <a:pPr eaLnBrk="1" hangingPunct="1"/>
            <a:r>
              <a:rPr lang="hr-HR" altLang="sr-Latn-RS" sz="2400" dirty="0"/>
              <a:t>proces individualizacije –</a:t>
            </a:r>
            <a:br>
              <a:rPr lang="hr-HR" altLang="sr-Latn-RS" sz="2400" dirty="0"/>
            </a:br>
            <a:r>
              <a:rPr lang="hr-HR" altLang="sr-Latn-RS" sz="2400" dirty="0"/>
              <a:t>razvoj vlastitog identiteta,</a:t>
            </a:r>
            <a:br>
              <a:rPr lang="hr-HR" altLang="sr-Latn-RS" sz="2400" dirty="0"/>
            </a:br>
            <a:r>
              <a:rPr lang="hr-HR" altLang="sr-Latn-RS" sz="2400" dirty="0"/>
              <a:t>stavova</a:t>
            </a:r>
          </a:p>
        </p:txBody>
      </p:sp>
      <p:pic>
        <p:nvPicPr>
          <p:cNvPr id="39938" name="Picture 2" descr="http://dingo.care2.com/pictures/greenliving/1078/1077639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905251"/>
            <a:ext cx="41052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61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821" y="484632"/>
            <a:ext cx="10815427" cy="1360043"/>
          </a:xfrm>
        </p:spPr>
        <p:txBody>
          <a:bodyPr>
            <a:normAutofit/>
          </a:bodyPr>
          <a:lstStyle/>
          <a:p>
            <a:r>
              <a:rPr lang="hr-HR" altLang="sr-Latn-RS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preciznA </a:t>
            </a:r>
            <a:r>
              <a:rPr lang="hr-HR" altLang="sr-Latn-RS" sz="4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ugođenost</a:t>
            </a:r>
            <a:r>
              <a:rPr lang="hr-HR" altLang="sr-Latn-RS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U OBITELJI?</a:t>
            </a:r>
            <a:r>
              <a:rPr lang="hr-HR" altLang="sr-Latn-RS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r-HR" altLang="sr-Latn-RS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hr-HR" altLang="sr-Latn-RS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ŠTO </a:t>
            </a:r>
            <a:r>
              <a:rPr lang="hr-HR" altLang="sr-Latn-RS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ČINI OBITELJSKO OZRAČJE?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12824" y="2093495"/>
            <a:ext cx="7269076" cy="3708818"/>
          </a:xfrm>
        </p:spPr>
        <p:txBody>
          <a:bodyPr>
            <a:normAutofit/>
          </a:bodyPr>
          <a:lstStyle/>
          <a:p>
            <a:r>
              <a:rPr lang="hr-HR" altLang="sr-Latn-R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kvaliteta </a:t>
            </a:r>
            <a:r>
              <a:rPr lang="hr-HR" altLang="sr-Latn-R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obiteljskih odnosa</a:t>
            </a:r>
          </a:p>
          <a:p>
            <a:r>
              <a:rPr lang="hr-HR" altLang="sr-Latn-R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interakcija </a:t>
            </a:r>
            <a:r>
              <a:rPr lang="hr-HR" altLang="sr-Latn-R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članova obitelji  </a:t>
            </a:r>
          </a:p>
          <a:p>
            <a:r>
              <a:rPr lang="hr-HR" altLang="sr-Latn-R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psihološke </a:t>
            </a:r>
            <a:r>
              <a:rPr lang="hr-HR" altLang="sr-Latn-R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karakteristike članova </a:t>
            </a:r>
            <a:r>
              <a:rPr lang="hr-HR" altLang="sr-Latn-R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obitelji</a:t>
            </a:r>
          </a:p>
          <a:p>
            <a:r>
              <a:rPr lang="hr-HR" altLang="sr-Latn-R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odgojni </a:t>
            </a:r>
            <a:r>
              <a:rPr lang="hr-HR" altLang="sr-Latn-R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stil </a:t>
            </a:r>
            <a:r>
              <a:rPr lang="hr-HR" altLang="sr-Latn-R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roditelja</a:t>
            </a:r>
          </a:p>
          <a:p>
            <a:r>
              <a:rPr lang="hr-HR" altLang="sr-Latn-R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r-HR" altLang="sr-Latn-R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komunikacija  </a:t>
            </a:r>
            <a:endParaRPr lang="hr-HR" altLang="sr-Latn-R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hr-HR" altLang="sr-Latn-RS" sz="2800" b="1" i="1" dirty="0">
              <a:solidFill>
                <a:srgbClr val="993366"/>
              </a:solidFill>
              <a:latin typeface="Comic Sans MS" panose="030F0702030302020204" pitchFamily="66" charset="0"/>
            </a:endParaRPr>
          </a:p>
          <a:p>
            <a:endParaRPr lang="hr-HR" altLang="sr-Latn-RS" sz="2800" b="1" i="1" dirty="0"/>
          </a:p>
        </p:txBody>
      </p:sp>
      <p:pic>
        <p:nvPicPr>
          <p:cNvPr id="50191" name="Picture 15" descr="MPj0446472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8888" y="1844675"/>
            <a:ext cx="2590800" cy="3886200"/>
          </a:xfrm>
        </p:spPr>
      </p:pic>
    </p:spTree>
    <p:extLst>
      <p:ext uri="{BB962C8B-B14F-4D97-AF65-F5344CB8AC3E}">
        <p14:creationId xmlns:p14="http://schemas.microsoft.com/office/powerpoint/2010/main" val="23184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575424" y="620713"/>
            <a:ext cx="3985072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3600" b="1" dirty="0">
                <a:solidFill>
                  <a:srgbClr val="C00000"/>
                </a:solidFill>
              </a:rPr>
              <a:t>Sukobi između roditelja i djece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672064" y="1989139"/>
            <a:ext cx="3888432" cy="4103687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400" dirty="0"/>
              <a:t>uviđanje da roditelji nisu uvijek u pravu</a:t>
            </a:r>
          </a:p>
          <a:p>
            <a:pPr eaLnBrk="1" hangingPunct="1"/>
            <a:r>
              <a:rPr lang="hr-HR" altLang="sr-Latn-RS" sz="2400" dirty="0"/>
              <a:t>preispitivanje roditeljskog autoriteta i stavova</a:t>
            </a:r>
          </a:p>
          <a:p>
            <a:pPr eaLnBrk="1" hangingPunct="1"/>
            <a:r>
              <a:rPr lang="hr-HR" altLang="sr-Latn-RS" sz="2400" dirty="0"/>
              <a:t>razlika u razumijevanju i definiranju obiteljskih pravila i događaja</a:t>
            </a:r>
          </a:p>
          <a:p>
            <a:pPr eaLnBrk="1" hangingPunct="1"/>
            <a:r>
              <a:rPr lang="hr-HR" altLang="sr-Latn-RS" sz="2400" dirty="0"/>
              <a:t>pitanje osobnog izbora, a ne mišljenja roditelja</a:t>
            </a:r>
          </a:p>
          <a:p>
            <a:pPr eaLnBrk="1" hangingPunct="1">
              <a:buFontTx/>
              <a:buNone/>
            </a:pPr>
            <a:endParaRPr lang="hr-HR" altLang="sr-Latn-RS" sz="2400" dirty="0"/>
          </a:p>
        </p:txBody>
      </p:sp>
      <p:pic>
        <p:nvPicPr>
          <p:cNvPr id="18437" name="Picture 5" descr="http://www.leadertelegram.com/image/2015/07/06/wir-eyeroll-071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3" y="0"/>
            <a:ext cx="5051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649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752" y="518615"/>
            <a:ext cx="8752836" cy="873457"/>
          </a:xfrm>
        </p:spPr>
        <p:txBody>
          <a:bodyPr>
            <a:normAutofit/>
          </a:bodyPr>
          <a:lstStyle/>
          <a:p>
            <a:pPr eaLnBrk="1" hangingPunct="1"/>
            <a:r>
              <a:rPr lang="sr-Latn-RS" altLang="sr-Latn-RS" sz="4400" b="1" dirty="0">
                <a:solidFill>
                  <a:srgbClr val="C00000"/>
                </a:solidFill>
              </a:rPr>
              <a:t>Pubertet/Adolescencija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0501" y="1628775"/>
            <a:ext cx="1067255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Često se adolescencija i pubertet navode kao sinonimi</a:t>
            </a:r>
            <a:r>
              <a:rPr lang="sr-Latn-RS" altLang="sr-Latn-RS" sz="2400" dirty="0">
                <a:latin typeface="Arial" panose="020B0604020202020204" pitchFamily="34" charset="0"/>
              </a:rPr>
              <a:t> -</a:t>
            </a:r>
            <a:r>
              <a:rPr lang="hr-HR" altLang="sr-Latn-RS" sz="2400" dirty="0"/>
              <a:t> dva različita procesa. </a:t>
            </a:r>
            <a:endParaRPr lang="hr-HR" altLang="sr-Latn-R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r-Latn-RS" altLang="sr-Latn-R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2400" b="1" u="sng" dirty="0"/>
              <a:t>adolescencija</a:t>
            </a:r>
            <a:r>
              <a:rPr lang="hr-HR" altLang="sr-Latn-RS" sz="2400" dirty="0"/>
              <a:t> je psihosocijalni (psihički) dok je </a:t>
            </a:r>
            <a:r>
              <a:rPr lang="hr-HR" altLang="sr-Latn-RS" sz="2400" b="1" u="sng" dirty="0"/>
              <a:t>pubertet</a:t>
            </a:r>
            <a:r>
              <a:rPr lang="hr-HR" altLang="sr-Latn-RS" sz="2400" dirty="0"/>
              <a:t> anatomsko-fiziološki (biološki) fenomen</a:t>
            </a:r>
            <a:endParaRPr lang="hr-HR" altLang="sr-Latn-R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Zbivanja koja se kod adolescenta događaju nerijetko dovode u pitanje sliku koju svaki adolescent ima o vlastitoj ličnosti, često postoji raskorak između tjelesnog, intelektualnog i socijalnog sazrijevanja. </a:t>
            </a:r>
          </a:p>
        </p:txBody>
      </p:sp>
    </p:spTree>
    <p:extLst>
      <p:ext uri="{BB962C8B-B14F-4D97-AF65-F5344CB8AC3E}">
        <p14:creationId xmlns:p14="http://schemas.microsoft.com/office/powerpoint/2010/main" val="2453266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96036" y="1125538"/>
            <a:ext cx="10617958" cy="5035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Takvo stanje dovodi do </a:t>
            </a:r>
            <a:r>
              <a:rPr lang="hr-HR" altLang="sr-Latn-RS" sz="2400" b="1" dirty="0">
                <a:solidFill>
                  <a:srgbClr val="C00000"/>
                </a:solidFill>
              </a:rPr>
              <a:t>osjećaja zbunjenosti, nelagode, zabrinutosti </a:t>
            </a:r>
            <a:r>
              <a:rPr lang="hr-HR" altLang="sr-Latn-RS" sz="2400" dirty="0"/>
              <a:t>zbog reakcija okoline na njegove promjene pa je preokupacija estetskim često u prvom planu.</a:t>
            </a:r>
            <a:endParaRPr lang="hr-HR" altLang="sr-Latn-R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sr-Latn-RS" altLang="sr-Latn-R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 Adolescenti često osjećaju da su </a:t>
            </a:r>
            <a:r>
              <a:rPr lang="hr-HR" altLang="sr-Latn-RS" sz="2400" b="1" dirty="0">
                <a:solidFill>
                  <a:srgbClr val="C00000"/>
                </a:solidFill>
              </a:rPr>
              <a:t>u centru pažnje </a:t>
            </a:r>
            <a:r>
              <a:rPr lang="hr-HR" altLang="sr-Latn-RS" sz="2400" dirty="0"/>
              <a:t>te da ih svi kritički prosuđuju tako da vrlo često reagiraju bez razmišljanja o posljedicama. </a:t>
            </a:r>
            <a:endParaRPr lang="hr-HR" altLang="sr-Latn-R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sr-Latn-RS" altLang="sr-Latn-R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Na </a:t>
            </a:r>
            <a:r>
              <a:rPr lang="hr-HR" altLang="sr-Latn-RS" sz="2400" b="1" dirty="0">
                <a:solidFill>
                  <a:srgbClr val="C00000"/>
                </a:solidFill>
              </a:rPr>
              <a:t>socijalnom planu „traže“ se u društvenim skupinama </a:t>
            </a:r>
            <a:r>
              <a:rPr lang="hr-HR" altLang="sr-Latn-RS" sz="2400" dirty="0"/>
              <a:t>vršnjaka s kojima se poistovjećuju.</a:t>
            </a:r>
          </a:p>
        </p:txBody>
      </p:sp>
      <p:pic>
        <p:nvPicPr>
          <p:cNvPr id="2" name="Slika 1" descr="Los adolescentes españoles, los más adictos a Internet de la Unión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115" y="4543864"/>
            <a:ext cx="4495800" cy="231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23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4275" y="620713"/>
            <a:ext cx="8889313" cy="880541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4400" b="1" dirty="0">
                <a:solidFill>
                  <a:srgbClr val="C00000"/>
                </a:solidFill>
              </a:rPr>
              <a:t>Odnos roditelj-adolescent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842" y="1773239"/>
            <a:ext cx="11491415" cy="47513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promjena - </a:t>
            </a:r>
            <a:r>
              <a:rPr lang="hr-HR" altLang="sr-Latn-RS" sz="2400" b="1" dirty="0"/>
              <a:t>povećanje emocionalne udaljenosti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i dalje </a:t>
            </a:r>
            <a:r>
              <a:rPr lang="hr-HR" altLang="sr-Latn-RS" sz="2400" b="1" dirty="0"/>
              <a:t>prisutna emocionalna toplina</a:t>
            </a:r>
            <a:r>
              <a:rPr lang="hr-HR" altLang="sr-Latn-RS" sz="2400" dirty="0"/>
              <a:t>, adolescenti </a:t>
            </a:r>
            <a:r>
              <a:rPr lang="hr-HR" altLang="sr-Latn-RS" sz="2400" b="1" dirty="0"/>
              <a:t>počinju graditi nove odnose izvan nje</a:t>
            </a:r>
            <a:r>
              <a:rPr lang="hr-HR" altLang="sr-Latn-RS" sz="2400" dirty="0"/>
              <a:t> (vršnjaci)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Roditelji</a:t>
            </a:r>
            <a:r>
              <a:rPr lang="hr-HR" altLang="sr-Latn-RS" sz="2400" dirty="0"/>
              <a:t> moraju </a:t>
            </a:r>
            <a:r>
              <a:rPr lang="hr-HR" altLang="sr-Latn-RS" sz="2400" b="1" dirty="0"/>
              <a:t>postaviti standarde </a:t>
            </a:r>
            <a:r>
              <a:rPr lang="hr-HR" altLang="sr-Latn-RS" sz="2400" dirty="0"/>
              <a:t>i pravila ponašanja, </a:t>
            </a:r>
            <a:r>
              <a:rPr lang="hr-HR" altLang="sr-Latn-RS" sz="2400" b="1" dirty="0"/>
              <a:t>zaštititi svoju djecu </a:t>
            </a:r>
            <a:r>
              <a:rPr lang="hr-HR" altLang="sr-Latn-RS" sz="2400" dirty="0"/>
              <a:t>kada su u pitanju ozbiljniji ili teži problemi, ali </a:t>
            </a:r>
            <a:r>
              <a:rPr lang="hr-HR" altLang="sr-Latn-RS" sz="2400" b="1" dirty="0"/>
              <a:t>izbjegavati pretjerano usmjeravanje i vođenje</a:t>
            </a:r>
            <a:r>
              <a:rPr lang="hr-HR" altLang="sr-Latn-RS" sz="2400" dirty="0"/>
              <a:t> tijekom suočavanja s normalnim problemima.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Dobar odnos – ravnoteža</a:t>
            </a:r>
            <a:r>
              <a:rPr lang="hr-HR" altLang="sr-Latn-RS" sz="2400" dirty="0"/>
              <a:t>: dozvoljavanje istraživanja i nezavisnosti / zaštićivanje i postavljanja granica. </a:t>
            </a:r>
          </a:p>
        </p:txBody>
      </p:sp>
      <p:pic>
        <p:nvPicPr>
          <p:cNvPr id="2" name="Slika 1" descr="Description Teens sharing a so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452" y="244185"/>
            <a:ext cx="2857434" cy="19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13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0376" y="586855"/>
            <a:ext cx="11741624" cy="111911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hr-HR" altLang="sr-Latn-RS" sz="4900" b="1" dirty="0">
                <a:solidFill>
                  <a:srgbClr val="C00000"/>
                </a:solidFill>
              </a:rPr>
              <a:t>Najčešće pogreške</a:t>
            </a:r>
            <a:r>
              <a:rPr lang="sr-Latn-RS" altLang="sr-Latn-RS" sz="4900" b="1" dirty="0">
                <a:solidFill>
                  <a:srgbClr val="C00000"/>
                </a:solidFill>
              </a:rPr>
              <a:t> </a:t>
            </a:r>
            <a:r>
              <a:rPr lang="hr-HR" altLang="sr-Latn-RS" sz="4900" b="1" dirty="0">
                <a:solidFill>
                  <a:srgbClr val="C00000"/>
                </a:solidFill>
              </a:rPr>
              <a:t>roditelja</a:t>
            </a:r>
            <a:r>
              <a:rPr lang="sr-Latn-RS" altLang="sr-Latn-RS" sz="4900" b="1" dirty="0">
                <a:solidFill>
                  <a:srgbClr val="C00000"/>
                </a:solidFill>
              </a:rPr>
              <a:t> </a:t>
            </a:r>
            <a:r>
              <a:rPr lang="hr-HR" altLang="sr-Latn-RS" sz="4900" b="1" dirty="0">
                <a:solidFill>
                  <a:srgbClr val="C00000"/>
                </a:solidFill>
              </a:rPr>
              <a:t>prema adolescentima</a:t>
            </a:r>
            <a:r>
              <a:rPr lang="hr-HR" altLang="sr-Latn-RS" sz="3200" dirty="0"/>
              <a:t/>
            </a:r>
            <a:br>
              <a:rPr lang="hr-HR" altLang="sr-Latn-RS" sz="3200" dirty="0"/>
            </a:br>
            <a:endParaRPr lang="sr-Latn-RS" altLang="sr-Latn-RS" sz="32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0376" y="2205039"/>
            <a:ext cx="10863618" cy="39592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sr-Latn-RS" sz="2400" dirty="0"/>
              <a:t>· ponašanje prema njima kao prema djeci što znači </a:t>
            </a:r>
            <a:r>
              <a:rPr lang="hr-HR" altLang="sr-Latn-RS" sz="2400" b="1" dirty="0"/>
              <a:t>pretjerano zaštićivanje i obavljanje stvari umjesto njih </a:t>
            </a:r>
            <a:endParaRPr lang="hr-HR" altLang="sr-Latn-RS" sz="24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sr-Latn-RS" sz="24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sr-Latn-RS" sz="2400" b="1" dirty="0"/>
              <a:t>· ponašanje prema njima kao prema odraslima </a:t>
            </a:r>
            <a:r>
              <a:rPr lang="hr-HR" altLang="sr-Latn-RS" sz="2400" dirty="0"/>
              <a:t>što često uključuje </a:t>
            </a:r>
            <a:r>
              <a:rPr lang="hr-HR" altLang="sr-Latn-RS" sz="2400" b="1" dirty="0"/>
              <a:t>kritiziranje </a:t>
            </a:r>
            <a:endParaRPr lang="hr-HR" altLang="sr-Latn-RS" sz="24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sr-Latn-R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sr-Latn-RS" sz="2400" dirty="0"/>
              <a:t>· </a:t>
            </a:r>
            <a:r>
              <a:rPr lang="hr-HR" altLang="sr-Latn-RS" sz="2400" b="1" dirty="0"/>
              <a:t>nemogućnost prihvaćanja odvajanja </a:t>
            </a:r>
            <a:endParaRPr lang="hr-HR" altLang="sr-Latn-RS" sz="24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sr-Latn-RS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sr-Latn-RS" sz="2400" dirty="0"/>
              <a:t>· </a:t>
            </a:r>
            <a:r>
              <a:rPr lang="hr-HR" altLang="sr-Latn-RS" sz="2400" b="1" dirty="0"/>
              <a:t>projiciranje vlastitih strahova i nesigurnosti</a:t>
            </a:r>
          </a:p>
          <a:p>
            <a:pPr eaLnBrk="1" hangingPunct="1">
              <a:lnSpc>
                <a:spcPct val="90000"/>
              </a:lnSpc>
            </a:pPr>
            <a:endParaRPr lang="hr-HR" altLang="sr-Latn-RS" sz="2400" dirty="0"/>
          </a:p>
        </p:txBody>
      </p:sp>
      <p:pic>
        <p:nvPicPr>
          <p:cNvPr id="2" name="Slika 1" descr="File:P no red.svg - Wikimedia Comm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954" y="3770142"/>
            <a:ext cx="2880620" cy="25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39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919638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4400" b="1" dirty="0">
                <a:solidFill>
                  <a:srgbClr val="C00000"/>
                </a:solidFill>
              </a:rPr>
              <a:t>Komunikacija iz </a:t>
            </a:r>
            <a:r>
              <a:rPr lang="hr-HR" altLang="sr-Latn-RS" sz="4400" b="1" dirty="0" err="1">
                <a:solidFill>
                  <a:srgbClr val="C00000"/>
                </a:solidFill>
              </a:rPr>
              <a:t>dvaJU</a:t>
            </a:r>
            <a:r>
              <a:rPr lang="hr-HR" altLang="sr-Latn-RS" sz="4400" b="1" dirty="0">
                <a:solidFill>
                  <a:srgbClr val="C00000"/>
                </a:solidFill>
              </a:rPr>
              <a:t> </a:t>
            </a:r>
            <a:r>
              <a:rPr lang="hr-HR" altLang="sr-Latn-RS" sz="4400" b="1" dirty="0" err="1">
                <a:solidFill>
                  <a:srgbClr val="C00000"/>
                </a:solidFill>
              </a:rPr>
              <a:t>kutOVA</a:t>
            </a:r>
            <a:r>
              <a:rPr lang="hr-HR" altLang="sr-Latn-RS" sz="4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8305" y="2033337"/>
            <a:ext cx="9901990" cy="391026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400" b="1" dirty="0"/>
              <a:t>Perspektiva mladih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2400" dirty="0"/>
          </a:p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osjećaju da ih se ne razumije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neravnoteža moći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ne žele povrijediti odraslog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ne žele narušiti sliku o sebi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strah od osude - boje se iskreno govoriti o tome što ih muči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ne vjeruju odraslima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 dirty="0"/>
              <a:t>tabu teme (u obitelji, s odraslima… - o čemu se smije i ne smije govoriti) - (seksualnost, eksperimentiranje s alkoholom i sl...)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2400" dirty="0"/>
          </a:p>
        </p:txBody>
      </p:sp>
      <p:pic>
        <p:nvPicPr>
          <p:cNvPr id="2" name="Slika 1" descr="young_people_vertical_bann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213" y="902090"/>
            <a:ext cx="13990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54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6905" y="926432"/>
            <a:ext cx="8546683" cy="962525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4400" b="1" dirty="0">
                <a:solidFill>
                  <a:srgbClr val="C00000"/>
                </a:solidFill>
              </a:rPr>
              <a:t>Komunikacija iz dvaju kutova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737" y="2093495"/>
            <a:ext cx="10455442" cy="428825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sr-Latn-RS" b="1" dirty="0"/>
              <a:t>Perspektiva odraslih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altLang="sr-Latn-RS" dirty="0"/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slika adolescencija kao burnog i buntovnog razdoblja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misle da ih mladi ne trebaju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pitanje autoriteta/moći – “Odrasli je uvijek u pravu”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strahovi od snažnih osjećaja mladih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tabu teme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želja da budu osobe od povjerenja/ da znaju sve</a:t>
            </a:r>
          </a:p>
        </p:txBody>
      </p:sp>
      <p:pic>
        <p:nvPicPr>
          <p:cNvPr id="2" name="Slika 1" descr="young_people_vertical_bann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588" y="1239716"/>
            <a:ext cx="13990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53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74558" y="620713"/>
            <a:ext cx="867903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4400" b="1" dirty="0">
                <a:solidFill>
                  <a:srgbClr val="C00000"/>
                </a:solidFill>
              </a:rPr>
              <a:t>Greške u komunikaciji…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515" y="1973179"/>
            <a:ext cx="10647947" cy="433554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neprimjeren kontekst</a:t>
            </a:r>
            <a:r>
              <a:rPr lang="hr-HR" altLang="sr-Latn-RS" sz="2400" dirty="0"/>
              <a:t> – razgovor o problemima mlade osobe pred vršnjacima, ili drugim osobama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neuvažavanje osjećaja</a:t>
            </a:r>
            <a:r>
              <a:rPr lang="hr-HR" altLang="sr-Latn-RS" sz="2400" dirty="0"/>
              <a:t> – “Nije to ništa”, “Ne bi se trebao ljutiti”, “Čega se imaš bojati”; “Tako je svima, ne samo tebi”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ismijavanje, vrijeđanje</a:t>
            </a:r>
            <a:endParaRPr lang="hr-HR" altLang="sr-Latn-RS" sz="2400" dirty="0"/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kritiziranje i osuđivanje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slušanje u zasjedi  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ispitivački stil</a:t>
            </a:r>
            <a:r>
              <a:rPr lang="hr-HR" altLang="sr-Latn-RS" sz="2400" dirty="0"/>
              <a:t> – “Zašto?”, “Jesi li rekao da …”, “Kad si došao?”, Što je ona napravila?... </a:t>
            </a:r>
          </a:p>
        </p:txBody>
      </p:sp>
    </p:spTree>
    <p:extLst>
      <p:ext uri="{BB962C8B-B14F-4D97-AF65-F5344CB8AC3E}">
        <p14:creationId xmlns:p14="http://schemas.microsoft.com/office/powerpoint/2010/main" val="36232582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747" y="998621"/>
            <a:ext cx="8606841" cy="76509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4400" b="1" dirty="0">
                <a:solidFill>
                  <a:srgbClr val="C00000"/>
                </a:solidFill>
              </a:rPr>
              <a:t>Greške u komunikaciji…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6747" y="2237874"/>
            <a:ext cx="9492916" cy="399941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pretjerano savjetovanje</a:t>
            </a:r>
            <a:endParaRPr lang="hr-HR" altLang="sr-Latn-RS" sz="2400" dirty="0"/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osobno shvaćanje</a:t>
            </a:r>
            <a:endParaRPr lang="hr-HR" altLang="sr-Latn-RS" sz="2400" dirty="0"/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zapovijedanje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upozoravanje</a:t>
            </a:r>
            <a:r>
              <a:rPr lang="hr-HR" altLang="sr-Latn-RS" sz="2400" dirty="0"/>
              <a:t>: “Jesam li ti govorila da će tako biti.”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propovijedanje</a:t>
            </a:r>
            <a:r>
              <a:rPr lang="hr-HR" altLang="sr-Latn-RS" sz="2400" dirty="0"/>
              <a:t>: “Kad sam ja bio/bila mlad/a”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okrivljavanje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odbijanje</a:t>
            </a:r>
            <a:r>
              <a:rPr lang="hr-HR" altLang="sr-Latn-RS" sz="2400" dirty="0"/>
              <a:t>: “Sad nemam vremena”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“</a:t>
            </a:r>
            <a:r>
              <a:rPr lang="hr-HR" altLang="sr-Latn-RS" sz="2400" b="1" dirty="0"/>
              <a:t>zgražavanje</a:t>
            </a:r>
            <a:r>
              <a:rPr lang="hr-HR" altLang="sr-Latn-RS" sz="2400" dirty="0"/>
              <a:t>” – “Nisi valjda to napravio!”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rješavanje problema za njih – spašavanje</a:t>
            </a:r>
            <a:r>
              <a:rPr lang="hr-HR" altLang="sr-Latn-RS" sz="2400" dirty="0"/>
              <a:t> “Sad ću ja nazvati u školu i to riješit!”</a:t>
            </a:r>
          </a:p>
        </p:txBody>
      </p:sp>
    </p:spTree>
    <p:extLst>
      <p:ext uri="{BB962C8B-B14F-4D97-AF65-F5344CB8AC3E}">
        <p14:creationId xmlns:p14="http://schemas.microsoft.com/office/powerpoint/2010/main" val="863815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5169" y="409074"/>
            <a:ext cx="11369842" cy="1395663"/>
          </a:xfrm>
        </p:spPr>
        <p:txBody>
          <a:bodyPr>
            <a:noAutofit/>
          </a:bodyPr>
          <a:lstStyle/>
          <a:p>
            <a:pPr algn="ctr" eaLnBrk="1" hangingPunct="1"/>
            <a:r>
              <a:rPr lang="hr-HR" altLang="sr-Latn-RS" sz="4400" b="1" dirty="0">
                <a:solidFill>
                  <a:srgbClr val="C00000"/>
                </a:solidFill>
              </a:rPr>
              <a:t>Što adolescenti očekuju od roditelja/odgajatelja?</a:t>
            </a:r>
            <a:br>
              <a:rPr lang="hr-HR" altLang="sr-Latn-RS" sz="4400" b="1" dirty="0">
                <a:solidFill>
                  <a:srgbClr val="C00000"/>
                </a:solidFill>
              </a:rPr>
            </a:br>
            <a:endParaRPr lang="sr-Latn-RS" altLang="sr-Latn-RS" sz="4400" b="1" dirty="0">
              <a:solidFill>
                <a:srgbClr val="C0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96349" y="1934817"/>
            <a:ext cx="9810968" cy="4429888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hr-HR" altLang="sr-Latn-RS" sz="3600" dirty="0"/>
              <a:t> </a:t>
            </a:r>
            <a:r>
              <a:rPr lang="hr-HR" altLang="sr-Latn-RS" sz="3100" dirty="0"/>
              <a:t>interes i pomoć kada je trebaju </a:t>
            </a:r>
            <a:endParaRPr lang="hr-HR" altLang="sr-Latn-RS" sz="31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31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3100" dirty="0"/>
              <a:t> razumijevanje i slušanje bez kritiziranja </a:t>
            </a:r>
            <a:endParaRPr lang="hr-HR" altLang="sr-Latn-RS" sz="31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31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3100" dirty="0"/>
              <a:t> pokazivanje ljubavi</a:t>
            </a:r>
            <a:endParaRPr lang="sr-Latn-RS" altLang="sr-Latn-RS" sz="31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31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3100" dirty="0"/>
              <a:t>prihvaćanje i podršku </a:t>
            </a:r>
            <a:endParaRPr lang="hr-HR" altLang="sr-Latn-RS" sz="31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31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3100" dirty="0"/>
              <a:t>povjerenje i očekivanje najboljeg </a:t>
            </a:r>
            <a:endParaRPr lang="hr-HR" altLang="sr-Latn-RS" sz="31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31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3100" dirty="0"/>
              <a:t>iskazivanje zadovoljstva i smisla za humor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2400" dirty="0"/>
          </a:p>
        </p:txBody>
      </p:sp>
      <p:pic>
        <p:nvPicPr>
          <p:cNvPr id="2" name="Slika 1" descr="フリー画像素材] 人物, 集団 / グループ, 学生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40" y="2672861"/>
            <a:ext cx="3266671" cy="230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1475" y="449714"/>
            <a:ext cx="10058400" cy="928048"/>
          </a:xfrm>
        </p:spPr>
        <p:txBody>
          <a:bodyPr>
            <a:normAutofit/>
          </a:bodyPr>
          <a:lstStyle/>
          <a:p>
            <a:r>
              <a:rPr lang="hr-HR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OBITELJ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6263" y="1888327"/>
            <a:ext cx="10732463" cy="472553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hr-HR" sz="2200" dirty="0">
                <a:latin typeface="Arial" pitchFamily="34" charset="0"/>
                <a:cs typeface="Arial" pitchFamily="34" charset="0"/>
              </a:rPr>
              <a:t>Prva prirodna </a:t>
            </a:r>
            <a:r>
              <a:rPr lang="hr-H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spontana škola djeteta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, </a:t>
            </a:r>
            <a:endParaRPr lang="hr-HR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hr-HR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2200" dirty="0" smtClean="0">
                <a:latin typeface="Arial" pitchFamily="34" charset="0"/>
                <a:cs typeface="Arial" pitchFamily="34" charset="0"/>
              </a:rPr>
              <a:t>  roditelji 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su prvi i najprirodniji i najdragocjeniji učitelji</a:t>
            </a:r>
          </a:p>
          <a:p>
            <a:pPr>
              <a:spcBef>
                <a:spcPts val="1800"/>
              </a:spcBef>
            </a:pPr>
            <a:r>
              <a:rPr lang="hr-HR" sz="2200" dirty="0">
                <a:latin typeface="Arial" pitchFamily="34" charset="0"/>
                <a:cs typeface="Arial" pitchFamily="34" charset="0"/>
              </a:rPr>
              <a:t>U obitelji se </a:t>
            </a:r>
            <a:r>
              <a:rPr lang="hr-H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razvijaju osjećaji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, bogati </a:t>
            </a:r>
            <a:r>
              <a:rPr lang="hr-H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emocionalni život 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i oplemenjuju </a:t>
            </a:r>
            <a:r>
              <a:rPr lang="hr-H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odnosi</a:t>
            </a:r>
            <a:endParaRPr lang="hr-HR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hr-HR" sz="2200" dirty="0">
                <a:latin typeface="Arial" pitchFamily="34" charset="0"/>
                <a:cs typeface="Arial" pitchFamily="34" charset="0"/>
              </a:rPr>
              <a:t>Dijete u obitelji stječe </a:t>
            </a:r>
            <a:r>
              <a:rPr lang="hr-HR" sz="2200" dirty="0" smtClean="0">
                <a:latin typeface="Arial" pitchFamily="34" charset="0"/>
                <a:cs typeface="Arial" pitchFamily="34" charset="0"/>
              </a:rPr>
              <a:t>prva 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iskustva, </a:t>
            </a:r>
            <a:r>
              <a:rPr lang="hr-H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uči prve riječi, pravi prve korake te uči umijeće življenja i </a:t>
            </a:r>
            <a:r>
              <a:rPr lang="hr-H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komuniciranja</a:t>
            </a:r>
            <a:endParaRPr lang="hr-HR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hr-HR" sz="2200" dirty="0">
                <a:latin typeface="Arial" pitchFamily="34" charset="0"/>
                <a:cs typeface="Arial" pitchFamily="34" charset="0"/>
              </a:rPr>
              <a:t>U obitelji se stječe </a:t>
            </a:r>
            <a:r>
              <a:rPr lang="hr-H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povjerenje, međusobna naklonost, empatija </a:t>
            </a:r>
            <a:r>
              <a:rPr lang="hr-HR" sz="2200" dirty="0">
                <a:latin typeface="Arial" pitchFamily="34" charset="0"/>
                <a:cs typeface="Arial" pitchFamily="34" charset="0"/>
              </a:rPr>
              <a:t>– očituju se u modulaciji glasa, kretanju ruke, sjaju oka, smiješku, toplini dodira</a:t>
            </a:r>
          </a:p>
          <a:p>
            <a:pPr marL="0" indent="0">
              <a:buNone/>
            </a:pPr>
            <a:endParaRPr lang="hr-H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880" y="1"/>
            <a:ext cx="5143129" cy="239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3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73768" y="620713"/>
            <a:ext cx="8979820" cy="835108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4400" b="1" dirty="0">
                <a:solidFill>
                  <a:srgbClr val="C00000"/>
                </a:solidFill>
              </a:rPr>
              <a:t>Kako razgovarati?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1263" y="1628775"/>
            <a:ext cx="10347158" cy="4895850"/>
          </a:xfrm>
        </p:spPr>
        <p:txBody>
          <a:bodyPr/>
          <a:lstStyle/>
          <a:p>
            <a:pPr eaLnBrk="1" hangingPunct="1"/>
            <a:r>
              <a:rPr lang="hr-HR" altLang="sr-Latn-RS" sz="2400" dirty="0"/>
              <a:t>slušati</a:t>
            </a:r>
          </a:p>
          <a:p>
            <a:pPr eaLnBrk="1" hangingPunct="1"/>
            <a:r>
              <a:rPr lang="hr-HR" altLang="sr-Latn-RS" sz="2400" dirty="0"/>
              <a:t>biti kratak, ne ponavljati, ne vikati</a:t>
            </a:r>
          </a:p>
          <a:p>
            <a:pPr eaLnBrk="1" hangingPunct="1"/>
            <a:r>
              <a:rPr lang="hr-HR" altLang="sr-Latn-RS" sz="2400" dirty="0"/>
              <a:t>uvažiti i prihvatiti djetetovo iskustvo (osjećaje!): “Vjerujem da te to pogodilo”, “Mora da je bilo strašno” </a:t>
            </a:r>
          </a:p>
          <a:p>
            <a:pPr eaLnBrk="1" hangingPunct="1"/>
            <a:r>
              <a:rPr lang="hr-HR" altLang="sr-Latn-RS" sz="2400" dirty="0"/>
              <a:t>stvoriti kontekst (prostor, vrijeme) </a:t>
            </a:r>
          </a:p>
          <a:p>
            <a:pPr eaLnBrk="1" hangingPunct="1"/>
            <a:r>
              <a:rPr lang="hr-HR" altLang="sr-Latn-RS" sz="2400" dirty="0"/>
              <a:t>prekinuti razgovor ako se frustracija i ljutnja povećavaju</a:t>
            </a:r>
          </a:p>
          <a:p>
            <a:pPr eaLnBrk="1" hangingPunct="1"/>
            <a:r>
              <a:rPr lang="hr-HR" altLang="sr-Latn-RS" sz="2400" dirty="0"/>
              <a:t>posvetite pažnju, pokažite interes (ukloniti smetnje, ne radite istovremeno nešto drugo) </a:t>
            </a:r>
          </a:p>
          <a:p>
            <a:pPr eaLnBrk="1" hangingPunct="1"/>
            <a:r>
              <a:rPr lang="hr-HR" altLang="sr-Latn-RS" sz="2400" dirty="0"/>
              <a:t>osvijestite sebe kao slušača</a:t>
            </a:r>
          </a:p>
        </p:txBody>
      </p:sp>
      <p:pic>
        <p:nvPicPr>
          <p:cNvPr id="2" name="Slika 1" descr="conversation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904" y="177248"/>
            <a:ext cx="2286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002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57989" y="549275"/>
            <a:ext cx="8895599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4400" b="1" dirty="0">
                <a:solidFill>
                  <a:srgbClr val="C00000"/>
                </a:solidFill>
              </a:rPr>
              <a:t>Kako razgovarati?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989" y="1888957"/>
            <a:ext cx="10190748" cy="463566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ne gubite iz vida cilj </a:t>
            </a:r>
            <a:endParaRPr lang="hr-HR" altLang="sr-Latn-RS" sz="2400" dirty="0"/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dopustiti pogrešku</a:t>
            </a:r>
            <a:r>
              <a:rPr lang="hr-HR" altLang="sr-Latn-RS" sz="2400" dirty="0"/>
              <a:t> – i dopustiti učenje iz njih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ne shvaćati osobno –</a:t>
            </a:r>
            <a:r>
              <a:rPr lang="hr-HR" altLang="sr-Latn-RS" sz="2400" dirty="0"/>
              <a:t> “Nakon svega što radimo za tebe ti...”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ne etiketirati </a:t>
            </a:r>
            <a:r>
              <a:rPr lang="hr-HR" altLang="sr-Latn-RS" sz="2400" dirty="0"/>
              <a:t>– Kritika ponašanja, ne osobe!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ne podrazumijevati – PROVJERITI</a:t>
            </a:r>
            <a:r>
              <a:rPr lang="hr-HR" altLang="sr-Latn-RS" sz="2400" dirty="0"/>
              <a:t>! (“Ako sam dobro razumjela…”)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ne postavljati ultimatume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ne ponižavati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/>
              <a:t>priznati kada pogriješite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b="1" dirty="0"/>
              <a:t>ne pretjerivati s osobnim iskustvima</a:t>
            </a:r>
            <a:r>
              <a:rPr lang="hr-HR" altLang="sr-Latn-RS" sz="2400" dirty="0"/>
              <a:t> – (dijete nije naša kopija; njegovi su doživljaji i iskustva njegovi…) </a:t>
            </a:r>
          </a:p>
          <a:p>
            <a:pPr eaLnBrk="1" hangingPunct="1">
              <a:lnSpc>
                <a:spcPct val="90000"/>
              </a:lnSpc>
            </a:pPr>
            <a:endParaRPr lang="hr-HR" altLang="sr-Latn-RS" sz="2400" dirty="0"/>
          </a:p>
        </p:txBody>
      </p:sp>
      <p:pic>
        <p:nvPicPr>
          <p:cNvPr id="2" name="Slika 1" descr="... people demonstrating a lively conversation.jpg - Wikimedia Comm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892" y="549275"/>
            <a:ext cx="2937256" cy="22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085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90337" y="549275"/>
            <a:ext cx="876325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4400" b="1" dirty="0">
                <a:solidFill>
                  <a:srgbClr val="C00000"/>
                </a:solidFill>
              </a:rPr>
              <a:t>Kako razgovarati?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2842" y="2249905"/>
            <a:ext cx="9829800" cy="4131846"/>
          </a:xfrm>
        </p:spPr>
        <p:txBody>
          <a:bodyPr/>
          <a:lstStyle/>
          <a:p>
            <a:pPr eaLnBrk="1" hangingPunct="1"/>
            <a:r>
              <a:rPr lang="hr-HR" altLang="sr-Latn-RS" sz="2400" b="1" dirty="0"/>
              <a:t>smijati se </a:t>
            </a:r>
            <a:r>
              <a:rPr lang="hr-HR" altLang="sr-Latn-RS" sz="2400" dirty="0"/>
              <a:t>na svoj račun</a:t>
            </a:r>
          </a:p>
          <a:p>
            <a:pPr eaLnBrk="1" hangingPunct="1"/>
            <a:r>
              <a:rPr lang="hr-HR" altLang="sr-Latn-RS" sz="2400" dirty="0"/>
              <a:t>biti </a:t>
            </a:r>
            <a:r>
              <a:rPr lang="hr-HR" altLang="sr-Latn-RS" sz="2400" b="1" dirty="0"/>
              <a:t>pozitivan model </a:t>
            </a:r>
            <a:r>
              <a:rPr lang="hr-HR" altLang="sr-Latn-RS" sz="2400" dirty="0"/>
              <a:t>ponašanja</a:t>
            </a:r>
          </a:p>
          <a:p>
            <a:pPr eaLnBrk="1" hangingPunct="1"/>
            <a:r>
              <a:rPr lang="hr-HR" altLang="sr-Latn-RS" sz="2400" dirty="0"/>
              <a:t>zadržati </a:t>
            </a:r>
            <a:r>
              <a:rPr lang="hr-HR" altLang="sr-Latn-RS" sz="2400" b="1" dirty="0"/>
              <a:t>mir i stabilnost </a:t>
            </a:r>
            <a:r>
              <a:rPr lang="hr-HR" altLang="sr-Latn-RS" sz="2400" dirty="0"/>
              <a:t>kada “polude”</a:t>
            </a:r>
          </a:p>
          <a:p>
            <a:pPr eaLnBrk="1" hangingPunct="1"/>
            <a:r>
              <a:rPr lang="hr-HR" altLang="sr-Latn-RS" sz="2400" dirty="0"/>
              <a:t>pokazati </a:t>
            </a:r>
            <a:r>
              <a:rPr lang="hr-HR" altLang="sr-Latn-RS" sz="2400" b="1" dirty="0"/>
              <a:t>interes za hobije</a:t>
            </a:r>
            <a:r>
              <a:rPr lang="hr-HR" altLang="sr-Latn-RS" sz="2400" dirty="0"/>
              <a:t>, slobodne aktivnosti</a:t>
            </a:r>
          </a:p>
          <a:p>
            <a:pPr eaLnBrk="1" hangingPunct="1"/>
            <a:r>
              <a:rPr lang="hr-HR" altLang="sr-Latn-RS" sz="2400" dirty="0"/>
              <a:t>pružati </a:t>
            </a:r>
            <a:r>
              <a:rPr lang="hr-HR" altLang="sr-Latn-RS" sz="2400" b="1" dirty="0"/>
              <a:t>ljubav i nježnost, </a:t>
            </a:r>
            <a:r>
              <a:rPr lang="hr-HR" altLang="sr-Latn-RS" sz="2400" dirty="0"/>
              <a:t>ali ne tražiti zauzvrat</a:t>
            </a:r>
          </a:p>
          <a:p>
            <a:pPr eaLnBrk="1" hangingPunct="1"/>
            <a:r>
              <a:rPr lang="hr-HR" altLang="sr-Latn-RS" sz="2400" dirty="0"/>
              <a:t>poštivati </a:t>
            </a:r>
            <a:r>
              <a:rPr lang="hr-HR" altLang="sr-Latn-RS" sz="2400" b="1" dirty="0"/>
              <a:t>intimu</a:t>
            </a:r>
          </a:p>
          <a:p>
            <a:r>
              <a:rPr lang="hr-HR" altLang="sr-Latn-RS" sz="2400" b="1" dirty="0"/>
              <a:t>ne vraćati se na pogreške </a:t>
            </a:r>
            <a:r>
              <a:rPr lang="hr-HR" altLang="sr-Latn-RS" sz="2400" dirty="0"/>
              <a:t>iz prošlosti</a:t>
            </a:r>
          </a:p>
          <a:p>
            <a:pPr eaLnBrk="1" hangingPunct="1"/>
            <a:r>
              <a:rPr lang="hr-HR" altLang="sr-Latn-RS" sz="2400" b="1" dirty="0"/>
              <a:t>ne davati savjete </a:t>
            </a:r>
            <a:r>
              <a:rPr lang="hr-HR" altLang="sr-Latn-RS" sz="2400" dirty="0"/>
              <a:t>osim ako se to od vas traži</a:t>
            </a:r>
          </a:p>
        </p:txBody>
      </p:sp>
      <p:pic>
        <p:nvPicPr>
          <p:cNvPr id="3" name="Slika 2" descr="smile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402" y="120926"/>
            <a:ext cx="4996919" cy="374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43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069848" y="1810815"/>
            <a:ext cx="10221004" cy="15121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9113" y="304800"/>
            <a:ext cx="9369287" cy="1143000"/>
          </a:xfrm>
        </p:spPr>
        <p:txBody>
          <a:bodyPr>
            <a:normAutofit/>
          </a:bodyPr>
          <a:lstStyle/>
          <a:p>
            <a:r>
              <a:rPr lang="hr-HR" altLang="sr-Latn-RS" sz="3600" b="1" dirty="0">
                <a:solidFill>
                  <a:srgbClr val="C00000"/>
                </a:solidFill>
              </a:rPr>
              <a:t>Važnost slušanja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hr-HR" altLang="sr-Latn-RS" sz="32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“</a:t>
            </a:r>
            <a:r>
              <a:rPr lang="hr-HR" altLang="sr-Latn-R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Razlog zbog kojeg imamo dva uha i samo jedna usta jest da bismo mogli više slušati, a manje govoriti.</a:t>
            </a:r>
            <a:r>
              <a:rPr lang="hr-HR" altLang="sr-Latn-RS" sz="32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”</a:t>
            </a:r>
          </a:p>
          <a:p>
            <a:pPr algn="r">
              <a:buFontTx/>
              <a:buNone/>
            </a:pPr>
            <a:r>
              <a:rPr lang="hr-HR" altLang="sr-Latn-RS" sz="2600" b="1" i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Latinska poslovica</a:t>
            </a:r>
          </a:p>
          <a:p>
            <a:pPr>
              <a:buFontTx/>
              <a:buNone/>
            </a:pPr>
            <a:endParaRPr lang="hr-HR" altLang="sr-Latn-RS" sz="3200" b="1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>
              <a:buFontTx/>
              <a:buNone/>
            </a:pPr>
            <a:r>
              <a:rPr lang="hr-HR" altLang="sr-Latn-RS" sz="32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NESLUŠANJE – više smo usmjereni na sebe</a:t>
            </a:r>
          </a:p>
          <a:p>
            <a:pPr>
              <a:buFontTx/>
              <a:buNone/>
            </a:pPr>
            <a:r>
              <a:rPr lang="hr-HR" altLang="sr-Latn-RS" sz="32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SLUŠANJE – više smo usmjereni na govornika</a:t>
            </a:r>
          </a:p>
          <a:p>
            <a:pPr>
              <a:buFontTx/>
              <a:buNone/>
            </a:pPr>
            <a:endParaRPr lang="hr-HR" altLang="sr-Latn-RS" sz="3200" b="1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>
              <a:buFontTx/>
              <a:buNone/>
            </a:pPr>
            <a:r>
              <a:rPr lang="hr-HR" altLang="sr-Latn-RS" sz="2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(brzina govora = 100 - 300 riječi u minuti</a:t>
            </a:r>
          </a:p>
          <a:p>
            <a:pPr>
              <a:buFontTx/>
              <a:buNone/>
            </a:pPr>
            <a:r>
              <a:rPr lang="hr-HR" altLang="sr-Latn-RS" sz="26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brzina kojom mozak obrađuje izgovorene riječi = 800 riječi u minuti)</a:t>
            </a:r>
          </a:p>
          <a:p>
            <a:pPr>
              <a:buFontTx/>
              <a:buNone/>
            </a:pPr>
            <a:endParaRPr lang="hr-HR" altLang="sr-Latn-RS" sz="2800" dirty="0">
              <a:latin typeface="Comic Sans MS" panose="030F0702030302020204" pitchFamily="66" charset="0"/>
            </a:endParaRPr>
          </a:p>
        </p:txBody>
      </p:sp>
      <p:pic>
        <p:nvPicPr>
          <p:cNvPr id="3" name="Slika 2" descr="external image listening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948" y="196948"/>
            <a:ext cx="2364115" cy="15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88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351089" y="549275"/>
            <a:ext cx="755967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r-HR" altLang="sr-Latn-R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Mi roditelji možemo stvoriti bolje komunikacijsko ozračje u svojoj obitelji tako da obitelj bude ljepše mjesto za življenje.</a:t>
            </a:r>
          </a:p>
          <a:p>
            <a:pPr algn="ctr"/>
            <a:r>
              <a:rPr lang="hr-HR" altLang="sr-Latn-RS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Ne savršeno, ali svakako bolje.</a:t>
            </a:r>
          </a:p>
          <a:p>
            <a:pPr algn="ctr"/>
            <a:r>
              <a:rPr lang="hr-HR" altLang="sr-Latn-RS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Ako to možemo – hoćemo li?</a:t>
            </a:r>
          </a:p>
          <a:p>
            <a:pPr algn="ctr"/>
            <a:r>
              <a:rPr lang="hr-HR" altLang="sr-Latn-RS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Je li išta važnije od toga?</a:t>
            </a:r>
            <a:endParaRPr lang="en-US" altLang="sr-Latn-RS" sz="3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3797" name="Picture 5" descr="%7B209a2ae1-92f3-e728-7643-56a02c582e15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4221163"/>
            <a:ext cx="34290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70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55" y="4887157"/>
            <a:ext cx="3262841" cy="1970843"/>
          </a:xfrm>
          <a:prstGeom prst="rect">
            <a:avLst/>
          </a:prstGeom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43380" y="248574"/>
            <a:ext cx="10363200" cy="70564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Struktura i funkcija obitelji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964" y="3368410"/>
            <a:ext cx="11280576" cy="2476500"/>
          </a:xfrm>
        </p:spPr>
        <p:txBody>
          <a:bodyPr>
            <a:noAutofit/>
          </a:bodyPr>
          <a:lstStyle/>
          <a:p>
            <a:pPr eaLnBrk="1" hangingPunct="1"/>
            <a:r>
              <a:rPr lang="hr-HR" altLang="sr-Latn-RS" sz="2400" b="1" dirty="0" smtClean="0">
                <a:latin typeface="Arial" pitchFamily="34" charset="0"/>
                <a:cs typeface="Arial" pitchFamily="34" charset="0"/>
              </a:rPr>
              <a:t> FUNKCIJA </a:t>
            </a:r>
            <a:r>
              <a:rPr lang="hr-HR" altLang="sr-Latn-RS" sz="2400" b="1" dirty="0" smtClean="0">
                <a:latin typeface="Arial" pitchFamily="34" charset="0"/>
                <a:cs typeface="Arial" pitchFamily="34" charset="0"/>
              </a:rPr>
              <a:t>OBITELJI </a:t>
            </a:r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je da štiti, socijalizira, rađa i podiže djecu i radi. </a:t>
            </a:r>
          </a:p>
          <a:p>
            <a:pPr eaLnBrk="1" hangingPunct="1"/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 Obitelj </a:t>
            </a:r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kontinuum od optimalnog funkcioniranja do raspada obitelji. </a:t>
            </a:r>
          </a:p>
          <a:p>
            <a:pPr eaLnBrk="1" hangingPunct="1"/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 Kad </a:t>
            </a:r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je komunikacija  u obitelji otvorena i jasna - funkcioniranje je uspješno </a:t>
            </a:r>
          </a:p>
          <a:p>
            <a:pPr eaLnBrk="1" hangingPunct="1"/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 Što </a:t>
            </a:r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je više </a:t>
            </a:r>
            <a:r>
              <a:rPr lang="hr-HR" altLang="sr-Latn-RS" sz="2400" dirty="0" err="1" smtClean="0">
                <a:latin typeface="Arial" pitchFamily="34" charset="0"/>
                <a:cs typeface="Arial" pitchFamily="34" charset="0"/>
              </a:rPr>
              <a:t>disfunkcionalna</a:t>
            </a:r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 komunikacija u obitelji, to će biti više </a:t>
            </a:r>
            <a:r>
              <a:rPr lang="hr-HR" altLang="sr-Latn-RS" sz="2400" dirty="0" err="1" smtClean="0">
                <a:latin typeface="Arial" pitchFamily="34" charset="0"/>
                <a:cs typeface="Arial" pitchFamily="34" charset="0"/>
              </a:rPr>
              <a:t>disfunkcionalna</a:t>
            </a:r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obitelj. </a:t>
            </a:r>
          </a:p>
        </p:txBody>
      </p:sp>
      <p:sp>
        <p:nvSpPr>
          <p:cNvPr id="2" name="Pravokutnik 1"/>
          <p:cNvSpPr/>
          <p:nvPr/>
        </p:nvSpPr>
        <p:spPr>
          <a:xfrm>
            <a:off x="314324" y="1188114"/>
            <a:ext cx="10172851" cy="204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hr-HR" altLang="sr-Latn-RS" sz="2400" b="1" kern="0" dirty="0" smtClean="0">
                <a:latin typeface="Arial" pitchFamily="34" charset="0"/>
                <a:cs typeface="Arial" pitchFamily="34" charset="0"/>
              </a:rPr>
              <a:t>STRUKTURA OBITELJI </a:t>
            </a:r>
            <a:r>
              <a:rPr lang="hr-HR" altLang="sr-Latn-RS" sz="2400" kern="0" dirty="0" smtClean="0">
                <a:latin typeface="Arial" pitchFamily="34" charset="0"/>
                <a:cs typeface="Arial" pitchFamily="34" charset="0"/>
              </a:rPr>
              <a:t>mijenja </a:t>
            </a:r>
            <a:r>
              <a:rPr lang="hr-HR" altLang="sr-Latn-RS" sz="2400" kern="0" dirty="0">
                <a:latin typeface="Arial" pitchFamily="34" charset="0"/>
                <a:cs typeface="Arial" pitchFamily="34" charset="0"/>
              </a:rPr>
              <a:t>se tijekom vremena, </a:t>
            </a:r>
            <a:endParaRPr lang="hr-HR" altLang="sr-Latn-RS" sz="2400" kern="0" dirty="0" smtClean="0">
              <a:latin typeface="Arial" pitchFamily="34" charset="0"/>
              <a:cs typeface="Arial" pitchFamily="34" charset="0"/>
            </a:endParaRP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hr-HR" altLang="sr-Latn-RS" sz="24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hr-HR" altLang="sr-Latn-RS" sz="2400" kern="0" dirty="0" smtClean="0">
                <a:latin typeface="Arial" pitchFamily="34" charset="0"/>
                <a:cs typeface="Arial" pitchFamily="34" charset="0"/>
              </a:rPr>
              <a:t>                                            ovisno </a:t>
            </a:r>
            <a:r>
              <a:rPr lang="hr-HR" altLang="sr-Latn-RS" sz="2400" kern="0" dirty="0">
                <a:latin typeface="Arial" pitchFamily="34" charset="0"/>
                <a:cs typeface="Arial" pitchFamily="34" charset="0"/>
              </a:rPr>
              <a:t>o uzrastu ili razvoju </a:t>
            </a:r>
            <a:r>
              <a:rPr lang="hr-HR" altLang="sr-Latn-RS" sz="2400" kern="0" dirty="0" smtClean="0">
                <a:latin typeface="Arial" pitchFamily="34" charset="0"/>
                <a:cs typeface="Arial" pitchFamily="34" charset="0"/>
              </a:rPr>
              <a:t>članova.</a:t>
            </a:r>
            <a:endParaRPr lang="hr-HR" altLang="sr-Latn-RS" sz="2400" kern="0" dirty="0">
              <a:latin typeface="Arial" pitchFamily="34" charset="0"/>
              <a:cs typeface="Arial" pitchFamily="34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hr-HR" altLang="sr-Latn-RS" sz="2400" kern="0" dirty="0" smtClean="0">
                <a:latin typeface="Arial" pitchFamily="34" charset="0"/>
                <a:cs typeface="Arial" pitchFamily="34" charset="0"/>
              </a:rPr>
              <a:t>Mijenjaju </a:t>
            </a:r>
            <a:r>
              <a:rPr lang="hr-HR" altLang="sr-Latn-RS" sz="2400" kern="0" dirty="0">
                <a:latin typeface="Arial" pitchFamily="34" charset="0"/>
                <a:cs typeface="Arial" pitchFamily="34" charset="0"/>
              </a:rPr>
              <a:t>se i problemi s kojima se obitelj </a:t>
            </a:r>
            <a:r>
              <a:rPr lang="hr-HR" altLang="sr-Latn-RS" sz="2400" kern="0" dirty="0" smtClean="0">
                <a:latin typeface="Arial" pitchFamily="34" charset="0"/>
                <a:cs typeface="Arial" pitchFamily="34" charset="0"/>
              </a:rPr>
              <a:t>suočava –      </a:t>
            </a: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hr-HR" altLang="sr-Latn-RS" sz="24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hr-HR" altLang="sr-Latn-RS" sz="2400" kern="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hr-HR" altLang="sr-Latn-RS" sz="2400" kern="0" dirty="0">
                <a:latin typeface="Arial" pitchFamily="34" charset="0"/>
                <a:cs typeface="Arial" pitchFamily="34" charset="0"/>
              </a:rPr>
              <a:t>očekivani (npr. kako postupati s adolescentom),  </a:t>
            </a:r>
            <a:r>
              <a:rPr lang="hr-HR" altLang="sr-Latn-RS" sz="2400" kern="0" dirty="0" smtClean="0">
                <a:latin typeface="Arial" pitchFamily="34" charset="0"/>
                <a:cs typeface="Arial" pitchFamily="34" charset="0"/>
              </a:rPr>
              <a:t>                                            </a:t>
            </a: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hr-HR" altLang="sr-Latn-RS" sz="24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hr-HR" altLang="sr-Latn-RS" sz="2400" kern="0" dirty="0" smtClean="0">
                <a:latin typeface="Arial" pitchFamily="34" charset="0"/>
                <a:cs typeface="Arial" pitchFamily="34" charset="0"/>
              </a:rPr>
              <a:t>   ili </a:t>
            </a:r>
            <a:r>
              <a:rPr lang="hr-HR" altLang="sr-Latn-RS" sz="2400" kern="0" dirty="0">
                <a:latin typeface="Arial" pitchFamily="34" charset="0"/>
                <a:cs typeface="Arial" pitchFamily="34" charset="0"/>
              </a:rPr>
              <a:t>neočekivani (npr. kako postupati s adolescentom koji uživa drogu)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52" y="1252770"/>
            <a:ext cx="2270648" cy="113532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95982" y="5745540"/>
            <a:ext cx="1100337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</a:pPr>
            <a:r>
              <a:rPr lang="hr-HR" altLang="sr-Latn-RS" sz="2400" kern="0" dirty="0">
                <a:solidFill>
                  <a:srgbClr val="C00000"/>
                </a:solidFill>
                <a:latin typeface="Arial"/>
              </a:rPr>
              <a:t>Zdrava komunikacija pomaže obitelji da izvršava sve funkcije, </a:t>
            </a:r>
            <a:endParaRPr lang="hr-HR" altLang="sr-Latn-RS" sz="2400" kern="0" dirty="0" smtClean="0">
              <a:solidFill>
                <a:srgbClr val="C00000"/>
              </a:solidFill>
              <a:latin typeface="Arial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</a:pPr>
            <a:r>
              <a:rPr lang="hr-HR" altLang="sr-Latn-RS" sz="2400" kern="0" dirty="0" smtClean="0">
                <a:solidFill>
                  <a:srgbClr val="C00000"/>
                </a:solidFill>
                <a:latin typeface="Arial"/>
              </a:rPr>
              <a:t>da </a:t>
            </a:r>
            <a:r>
              <a:rPr lang="hr-HR" altLang="sr-Latn-RS" sz="2400" kern="0" dirty="0">
                <a:solidFill>
                  <a:srgbClr val="C00000"/>
                </a:solidFill>
                <a:latin typeface="Arial"/>
              </a:rPr>
              <a:t>zadovolji potrebe pojedinih članova i da ostvaruje svoje ciljeve.</a:t>
            </a:r>
          </a:p>
        </p:txBody>
      </p:sp>
    </p:spTree>
    <p:extLst>
      <p:ext uri="{BB962C8B-B14F-4D97-AF65-F5344CB8AC3E}">
        <p14:creationId xmlns:p14="http://schemas.microsoft.com/office/powerpoint/2010/main" val="17257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Description Family eating lunch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4065973" cy="246068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23600" y="123825"/>
            <a:ext cx="7199791" cy="1609344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DVOSTRUKA </a:t>
            </a:r>
            <a:r>
              <a:rPr lang="hr-HR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r-HR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hr-HR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STVARNOST </a:t>
            </a:r>
            <a:r>
              <a:rPr lang="hr-HR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OBITELJI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90792" y="3211267"/>
            <a:ext cx="10058400" cy="3514867"/>
          </a:xfrm>
        </p:spPr>
        <p:txBody>
          <a:bodyPr/>
          <a:lstStyle/>
          <a:p>
            <a:r>
              <a:rPr lang="hr-HR" dirty="0">
                <a:latin typeface="Arial" pitchFamily="34" charset="0"/>
                <a:cs typeface="Arial" pitchFamily="34" charset="0"/>
              </a:rPr>
              <a:t>za susjede, za javnost, za znance – potpuna harmonija i slaganje; </a:t>
            </a:r>
            <a:r>
              <a:rPr lang="hr-HR" dirty="0" smtClean="0">
                <a:latin typeface="Arial" pitchFamily="34" charset="0"/>
                <a:cs typeface="Arial" pitchFamily="34" charset="0"/>
              </a:rPr>
              <a:t>unutra </a:t>
            </a:r>
            <a:r>
              <a:rPr lang="hr-HR" dirty="0">
                <a:latin typeface="Arial" pitchFamily="34" charset="0"/>
                <a:cs typeface="Arial" pitchFamily="34" charset="0"/>
              </a:rPr>
              <a:t>– pakao</a:t>
            </a:r>
          </a:p>
          <a:p>
            <a:r>
              <a:rPr lang="hr-HR" dirty="0">
                <a:latin typeface="Arial" pitchFamily="34" charset="0"/>
                <a:cs typeface="Arial" pitchFamily="34" charset="0"/>
              </a:rPr>
              <a:t>obiteljski mit se ponavlja stereotipno za sve izvan obitelji i sami članovi počinju u to vjerovati (</a:t>
            </a:r>
            <a:r>
              <a:rPr lang="hr-HR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idealna</a:t>
            </a:r>
            <a:r>
              <a:rPr lang="hr-HR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hr-HR" dirty="0">
                <a:latin typeface="Arial" pitchFamily="34" charset="0"/>
                <a:cs typeface="Arial" pitchFamily="34" charset="0"/>
              </a:rPr>
              <a:t>obitelj onakva kakva je u stvarnosti (</a:t>
            </a:r>
            <a:r>
              <a:rPr lang="hr-HR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zbiljska</a:t>
            </a:r>
            <a:r>
              <a:rPr lang="hr-HR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" name="Slika 4" descr="family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235" y="1032714"/>
            <a:ext cx="2701407" cy="217855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05" y="4064666"/>
            <a:ext cx="5276296" cy="27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1"/>
            <a:ext cx="7545275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Slika 3" descr="Papa Franjo - Wikipedia, slobodna enciklopedija - Википедија ..."/>
          <p:cNvPicPr>
            <a:picLocks noChangeAspect="1"/>
          </p:cNvPicPr>
          <p:nvPr/>
        </p:nvPicPr>
        <p:blipFill rotWithShape="1">
          <a:blip r:embed="rId4"/>
          <a:srcRect l="14542" r="4540" b="-2"/>
          <a:stretch/>
        </p:blipFill>
        <p:spPr>
          <a:xfrm>
            <a:off x="8203469" y="640082"/>
            <a:ext cx="3369177" cy="528047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2283" y="484632"/>
            <a:ext cx="6743844" cy="1224898"/>
          </a:xfrm>
        </p:spPr>
        <p:txBody>
          <a:bodyPr>
            <a:normAutofit/>
          </a:bodyPr>
          <a:lstStyle/>
          <a:p>
            <a:r>
              <a:rPr lang="hr-HR" sz="3600" b="1" dirty="0"/>
              <a:t>GOVOR PAPE FRANJE (19. 4. 2015.)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2280" y="1709531"/>
            <a:ext cx="6743845" cy="5148468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hr-HR" sz="2400" i="1" dirty="0">
                <a:latin typeface="Arial" pitchFamily="34" charset="0"/>
                <a:cs typeface="Arial" pitchFamily="34" charset="0"/>
              </a:rPr>
              <a:t>Komunicirati učimo najprije </a:t>
            </a:r>
            <a:r>
              <a:rPr lang="hr-HR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 kontekstu obitelji</a:t>
            </a:r>
            <a:r>
              <a:rPr lang="hr-HR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hr-HR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 našoj komunikaciji može pomoći ako se usredotočimo na obitelj</a:t>
            </a:r>
            <a:r>
              <a:rPr lang="hr-HR" sz="2400" i="1" dirty="0">
                <a:latin typeface="Arial" pitchFamily="34" charset="0"/>
                <a:cs typeface="Arial" pitchFamily="34" charset="0"/>
              </a:rPr>
              <a:t>, ustvrdio je papa Franjo u poruci za 49. svjetski dan društvenih komunikacija, prenosi Radio Vatikan.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hr-HR" sz="2400" i="1" dirty="0">
                <a:latin typeface="Arial" pitchFamily="34" charset="0"/>
                <a:cs typeface="Arial" pitchFamily="34" charset="0"/>
              </a:rPr>
              <a:t>Susret Marije i Elizabete, kada "dijete zaigra u Elizabetinoj utrobi" pokazuje da je komunikacija "</a:t>
            </a:r>
            <a:r>
              <a:rPr lang="hr-HR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dijalog isprepleten s tjelesnim jezikom</a:t>
            </a:r>
            <a:r>
              <a:rPr lang="hr-HR" sz="2400" i="1" dirty="0">
                <a:latin typeface="Arial" pitchFamily="34" charset="0"/>
                <a:cs typeface="Arial" pitchFamily="34" charset="0"/>
              </a:rPr>
              <a:t>". Utroba je "</a:t>
            </a:r>
            <a:r>
              <a:rPr lang="hr-HR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prva 'škola' komunikacije</a:t>
            </a:r>
            <a:r>
              <a:rPr lang="hr-HR" sz="2400" i="1" dirty="0">
                <a:latin typeface="Arial" pitchFamily="34" charset="0"/>
                <a:cs typeface="Arial" pitchFamily="34" charset="0"/>
              </a:rPr>
              <a:t>, mjesto slušanja i tjelesnog kontakta, gdje se počinjemo upoznavati s vanjskim svijetom u zaštićenom okruženju, uz ohrabrujući zvuk otkucaja majčina srca.„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hr-HR" sz="2400" b="1" i="1" dirty="0">
                <a:latin typeface="Arial" pitchFamily="34" charset="0"/>
                <a:cs typeface="Arial" pitchFamily="34" charset="0"/>
              </a:rPr>
              <a:t>Po odnosima u obitelji shvaćamo značenje komunikacije kao "prepoznavanja i stvaranja bliskosti", to jest "umanjivanja udaljenosti" i "prihvaćanja drugih".</a:t>
            </a:r>
          </a:p>
        </p:txBody>
      </p:sp>
    </p:spTree>
    <p:extLst>
      <p:ext uri="{BB962C8B-B14F-4D97-AF65-F5344CB8AC3E}">
        <p14:creationId xmlns:p14="http://schemas.microsoft.com/office/powerpoint/2010/main" val="16475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5714" y="1847850"/>
            <a:ext cx="10081684" cy="4191000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hr-HR" altLang="sr-Latn-RS" sz="2400" dirty="0" smtClean="0"/>
              <a:t>  </a:t>
            </a:r>
            <a:r>
              <a:rPr lang="hr-HR" altLang="sr-Latn-RS" sz="2400" dirty="0" smtClean="0">
                <a:latin typeface="Arial" pitchFamily="34" charset="0"/>
                <a:cs typeface="Arial" pitchFamily="34" charset="0"/>
              </a:rPr>
              <a:t>dvosmjerni </a:t>
            </a:r>
            <a:r>
              <a:rPr lang="hr-HR" altLang="sr-Latn-RS" sz="2400" dirty="0">
                <a:latin typeface="Arial" pitchFamily="34" charset="0"/>
                <a:cs typeface="Arial" pitchFamily="34" charset="0"/>
              </a:rPr>
              <a:t>proces</a:t>
            </a:r>
          </a:p>
        </p:txBody>
      </p:sp>
      <p:sp>
        <p:nvSpPr>
          <p:cNvPr id="4101" name="Rezervirano mjesto broja slajd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800">
                <a:solidFill>
                  <a:schemeClr val="bg1"/>
                </a:solidFill>
                <a:latin typeface="Kristen ITC" panose="03050502040202030202" pitchFamily="66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1"/>
              </a:buClr>
              <a:buChar char="–"/>
              <a:defRPr sz="2400">
                <a:solidFill>
                  <a:schemeClr val="bg1"/>
                </a:solidFill>
                <a:latin typeface="Kristen ITC" panose="03050502040202030202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Kristen ITC" panose="03050502040202030202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Char char="–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>
                <a:solidFill>
                  <a:schemeClr val="bg1"/>
                </a:solidFill>
                <a:latin typeface="Kristen ITC" panose="03050502040202030202" pitchFamily="6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141DD72-5F45-41A8-8D75-1C25B56D5E35}" type="slidenum">
              <a:rPr lang="en-US" altLang="sr-Latn-RS" sz="1000">
                <a:solidFill>
                  <a:schemeClr val="tx1"/>
                </a:solidFill>
                <a:latin typeface="Comic Sans MS" panose="030F0702030302020204" pitchFamily="66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sr-Latn-RS" sz="1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://cdn2.hubspot.net/hub/391043/file-1339828588-png/content_images/Repsly_Icons/Talk-blue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98" y="1447221"/>
            <a:ext cx="10317028" cy="511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05579"/>
            <a:ext cx="89868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647700" y="1040286"/>
            <a:ext cx="1094422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8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</a:pPr>
            <a:r>
              <a:rPr lang="hr-HR" altLang="sr-Latn-R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razmjena </a:t>
            </a:r>
            <a:r>
              <a:rPr lang="hr-HR" altLang="sr-Latn-R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različitih sadržaja (informacije, misli, emocije, </a:t>
            </a:r>
            <a:r>
              <a:rPr lang="hr-HR" altLang="sr-Latn-R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usluge..</a:t>
            </a:r>
            <a:r>
              <a:rPr lang="hr-HR" altLang="sr-Latn-R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  <p:sp>
        <p:nvSpPr>
          <p:cNvPr id="2" name="Pravokutnik 1"/>
          <p:cNvSpPr/>
          <p:nvPr/>
        </p:nvSpPr>
        <p:spPr>
          <a:xfrm>
            <a:off x="3148012" y="3789927"/>
            <a:ext cx="6096000" cy="13142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hr-HR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KOMUNICIRATI znači ŽIVJETI, </a:t>
            </a:r>
            <a:endParaRPr lang="hr-HR" sz="2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hr-H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KOMUNICIRAMO </a:t>
            </a:r>
            <a:r>
              <a:rPr lang="hr-HR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 samo RIJEČIMA, </a:t>
            </a:r>
            <a:endParaRPr lang="hr-HR" sz="2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  <a:buSzPct val="85000"/>
            </a:pPr>
            <a:r>
              <a:rPr lang="hr-H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nego </a:t>
            </a:r>
            <a:r>
              <a:rPr lang="hr-HR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EMOCIJAMA</a:t>
            </a:r>
            <a:endParaRPr lang="hr-HR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7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og od drvet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Vrsta drva</Template>
  <TotalTime>1649</TotalTime>
  <Words>2830</Words>
  <Application>Microsoft Office PowerPoint</Application>
  <PresentationFormat>Prilagođeno</PresentationFormat>
  <Paragraphs>383</Paragraphs>
  <Slides>54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54</vt:i4>
      </vt:variant>
    </vt:vector>
  </HeadingPairs>
  <TitlesOfParts>
    <vt:vector size="55" baseType="lpstr">
      <vt:lpstr>Slog od drveta</vt:lpstr>
      <vt:lpstr>KOMUNIKACIJA U OBITELJI</vt:lpstr>
      <vt:lpstr>Precizna ugođenost</vt:lpstr>
      <vt:lpstr>Precizna ugođenost</vt:lpstr>
      <vt:lpstr>preciznA ugođenost U OBITELJI? ŠTO ČINI OBITELJSKO OZRAČJE?</vt:lpstr>
      <vt:lpstr>OBITELJ</vt:lpstr>
      <vt:lpstr>Struktura i funkcija obitelji</vt:lpstr>
      <vt:lpstr>DVOSTRUKA  STVARNOST OBITELJI</vt:lpstr>
      <vt:lpstr>GOVOR PAPE FRANJE (19. 4. 2015.)</vt:lpstr>
      <vt:lpstr>PowerPointova prezentacija</vt:lpstr>
      <vt:lpstr>FAZE U KOMUNIKACIJI</vt:lpstr>
      <vt:lpstr>SASTAVNI DIJELOVI KOMUNIKACIJE</vt:lpstr>
      <vt:lpstr>ULOGA OBITELJI U KOMUNIKACIJI</vt:lpstr>
      <vt:lpstr>Primjer - laž</vt:lpstr>
      <vt:lpstr>PowerPointova prezentacija</vt:lpstr>
      <vt:lpstr>SLOBODNA KOMUNIKACIJA U OBITELJI</vt:lpstr>
      <vt:lpstr>PRISILNA KOMUNIKACIJA U OBITELJI</vt:lpstr>
      <vt:lpstr>NAČELA obiteljske KOMUNIKACIJE</vt:lpstr>
      <vt:lpstr>NAČELA obiteljske KOMUNIKACIJE</vt:lpstr>
      <vt:lpstr>Načela obiteljske komunikacije</vt:lpstr>
      <vt:lpstr>Što adolescenti očekuju  od roditelja/odgajatelja? </vt:lpstr>
      <vt:lpstr>KOMUNIKACIJA</vt:lpstr>
      <vt:lpstr>NEVERBALNA KOMUNIKACIJA</vt:lpstr>
      <vt:lpstr>Važnost neverbalne komunikacije </vt:lpstr>
      <vt:lpstr>Neverbalni znakovi = svi znakovi koji sudjeluju u govornom činu, a nisu govor </vt:lpstr>
      <vt:lpstr>PowerPointova prezentacija</vt:lpstr>
      <vt:lpstr>PowerPointova prezentacija</vt:lpstr>
      <vt:lpstr>PowerPointova prezentacija</vt:lpstr>
      <vt:lpstr>PowerPointova prezentacija</vt:lpstr>
      <vt:lpstr>Dodiri – rukovanje, zagrljaji, tapšanje...</vt:lpstr>
      <vt:lpstr>PowerPointova prezentacija</vt:lpstr>
      <vt:lpstr>PowerPointova prezentacija</vt:lpstr>
      <vt:lpstr>PowerPointova prezentacija</vt:lpstr>
      <vt:lpstr>Funkcionalna komunikacija</vt:lpstr>
      <vt:lpstr>Disfunkcionalna komunikacija</vt:lpstr>
      <vt:lpstr>PowerPointova prezentacija</vt:lpstr>
      <vt:lpstr>PowerPointova prezentacija</vt:lpstr>
      <vt:lpstr>Obitelji se razlikuju i po vrsti i smjeru komunikacije među članovima: </vt:lpstr>
      <vt:lpstr>Komunikacija roditelji-djeca</vt:lpstr>
      <vt:lpstr>Sukobi između roditelja i djece </vt:lpstr>
      <vt:lpstr>Sukobi između roditelja i djece </vt:lpstr>
      <vt:lpstr>Pubertet/Adolescencija</vt:lpstr>
      <vt:lpstr>PowerPointova prezentacija</vt:lpstr>
      <vt:lpstr>Odnos roditelj-adolescent </vt:lpstr>
      <vt:lpstr>Najčešće pogreške roditelja prema adolescentima </vt:lpstr>
      <vt:lpstr>Komunikacija iz dvaJU kutOVA </vt:lpstr>
      <vt:lpstr>Komunikacija iz dvaju kutova</vt:lpstr>
      <vt:lpstr>Greške u komunikaciji…</vt:lpstr>
      <vt:lpstr>Greške u komunikaciji…</vt:lpstr>
      <vt:lpstr>Što adolescenti očekuju od roditelja/odgajatelja? </vt:lpstr>
      <vt:lpstr>Kako razgovarati?</vt:lpstr>
      <vt:lpstr>Kako razgovarati?</vt:lpstr>
      <vt:lpstr>Kako razgovarati?</vt:lpstr>
      <vt:lpstr>Važnost slušanja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KOMUNIKACIJA U OBITELJI</dc:title>
  <dc:creator>Katarina Aladrović Slovaček</dc:creator>
  <cp:lastModifiedBy>Tajništvo</cp:lastModifiedBy>
  <cp:revision>42</cp:revision>
  <cp:lastPrinted>2016-12-15T13:08:44Z</cp:lastPrinted>
  <dcterms:created xsi:type="dcterms:W3CDTF">2016-12-07T20:11:43Z</dcterms:created>
  <dcterms:modified xsi:type="dcterms:W3CDTF">2016-12-15T13:09:53Z</dcterms:modified>
</cp:coreProperties>
</file>