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7C17D-D50E-4A7C-AEA2-61E1677F748D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F5B92-CFAD-4840-B800-89DA49CE35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95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974F6-69F4-4D8B-96EB-395680A9D280}" type="datetimeFigureOut">
              <a:rPr lang="hr-HR" smtClean="0"/>
              <a:pPr/>
              <a:t>13.12.2016.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BF26-7C6D-43BF-84D6-7AE5503A2B1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IPA%20Hrvatska%20Sekcija%20-%20ALKOHOL,%20OVISNOST%20I%20MLADI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>
            <a:lum bright="13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>
            <a:outerShdw blurRad="279400" dist="50800" dir="5400000" algn="ctr" rotWithShape="0">
              <a:srgbClr val="000000">
                <a:alpha val="76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331640" y="908720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PIJANSTVO KOD MLADIH</a:t>
            </a:r>
            <a:endParaRPr lang="hr-HR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743400" y="571670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Prezentaciju izradile:</a:t>
            </a:r>
          </a:p>
          <a:p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Učenice Katoličke osnovne škole u Požegi</a:t>
            </a: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Mladi i alkohol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sz="2400" dirty="0" smtClean="0"/>
              <a:t>Alkohol je prvo sredstvo ovisnosti koje mladi probaju i s kojim se najčešće prvi put susretnu u obiteljskom domu gdje im alkohol nerijetko bude i ponuđen nagovorom roditelja ili druge rodbine.</a:t>
            </a:r>
            <a:endParaRPr lang="hr-HR" sz="2400" dirty="0" smtClean="0"/>
          </a:p>
          <a:p>
            <a:r>
              <a:rPr lang="vi-VN" sz="2400" dirty="0" smtClean="0"/>
              <a:t>Hrvatska je među 12 zemalja u kojima mladi piju</a:t>
            </a:r>
            <a:r>
              <a:rPr lang="hr-HR" sz="2400" dirty="0" smtClean="0"/>
              <a:t> </a:t>
            </a:r>
          </a:p>
          <a:p>
            <a:r>
              <a:rPr lang="vi-VN" sz="2400" dirty="0" smtClean="0"/>
              <a:t>Značajan je porast prekomjernog pijenja kod djevojaka. </a:t>
            </a:r>
            <a:endParaRPr lang="hr-HR" sz="2400" dirty="0" smtClean="0"/>
          </a:p>
          <a:p>
            <a:r>
              <a:rPr lang="hr-HR" sz="2400" dirty="0" smtClean="0"/>
              <a:t>Djevojčice piju 10 puta češće nego prije 8 godina, a dječaci dva puta više.</a:t>
            </a: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Adolescencija je vrijeme burnih psihičkih i fizičkih promjena u mladom čovjeku koji se ponaša kao dijete, a traži da ga se tretira kao odrasloga, pri čemu dominira jaka nestabilnost. </a:t>
            </a:r>
            <a:endParaRPr lang="hr-HR" dirty="0"/>
          </a:p>
        </p:txBody>
      </p:sp>
      <p:pic>
        <p:nvPicPr>
          <p:cNvPr id="22530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89040"/>
            <a:ext cx="5076825" cy="341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mladi navode kao razloge zašto piju: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smtClean="0"/>
              <a:t>• Roditelji premalo kontroliraju, a alkohol je vrlo dostupan i jeftiniji od soka. </a:t>
            </a:r>
          </a:p>
          <a:p>
            <a:pPr>
              <a:buNone/>
            </a:pPr>
            <a:r>
              <a:rPr lang="hr-HR" dirty="0" smtClean="0"/>
              <a:t>• Na zgodan se način reklamira pijenje alkohola, a misli se da u 7. razredu “nije više fora samo pušiti”, popularan si ako piješ. </a:t>
            </a:r>
          </a:p>
          <a:p>
            <a:pPr>
              <a:buNone/>
            </a:pPr>
            <a:r>
              <a:rPr lang="hr-HR" dirty="0" smtClean="0"/>
              <a:t>• Alkohol ih opušta, “lakše se upucavaju komadima”, lakše podnose roditeljske kritike.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2400" dirty="0" smtClean="0"/>
              <a:t>Piju i drugi, ne žele biti različiti. </a:t>
            </a:r>
          </a:p>
          <a:p>
            <a:pPr>
              <a:buNone/>
            </a:pPr>
            <a:r>
              <a:rPr lang="hr-HR" sz="2400" dirty="0" smtClean="0"/>
              <a:t>•     Nemaju razlog ili piju iz dosade, misle da je to OK. </a:t>
            </a:r>
          </a:p>
          <a:p>
            <a:pPr>
              <a:buNone/>
            </a:pPr>
            <a:r>
              <a:rPr lang="hr-HR" sz="2400" dirty="0" smtClean="0"/>
              <a:t>•     Svi su sigurni da drže pod kontrolom svoje pijenje, nitko ne planira postati alkoholičar. Svima je zajedničko da ne razmišljaju o mogućim posljedicama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pic>
        <p:nvPicPr>
          <p:cNvPr id="23554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4286250" cy="286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Naši zakoni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ČLANAK 19 ZAKONA O PREKRŠAJIMA PROTIV JAVNOG REDA I MIRA: </a:t>
            </a:r>
          </a:p>
          <a:p>
            <a:pPr>
              <a:buNone/>
            </a:pPr>
            <a:r>
              <a:rPr lang="hr-HR" dirty="0" smtClean="0"/>
              <a:t>1. Tko daje alkoholna pića pijanoj osobi ili maloljetniku ispod 16 godina, kaznit će se za prekršaj novčanom kaznom od 150 do 750 kn.</a:t>
            </a:r>
          </a:p>
          <a:p>
            <a:pPr>
              <a:buNone/>
            </a:pPr>
            <a:r>
              <a:rPr lang="hr-HR" dirty="0" smtClean="0"/>
              <a:t>2. Tko se na javnom mjestu odaje pijančevanju ili uživanju opojnih droga ili drugih omamljujućih sredstava kaznit će se za prekršaj novčanom kaznom od 150 do750 kn.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ČLANAK 95 OBITELJSKOG ZAKONA:</a:t>
            </a:r>
          </a:p>
          <a:p>
            <a:pPr>
              <a:buNone/>
            </a:pPr>
            <a:r>
              <a:rPr lang="hr-HR" dirty="0" smtClean="0"/>
              <a:t>1. Radi dobrobiti djeteta, a u skladu s njegovom dobi i zrelosti, roditelji imaju pravo i dužnost zabraniti druženje s osobama koje loše utječu na njegov razvoj. </a:t>
            </a:r>
          </a:p>
          <a:p>
            <a:pPr>
              <a:buNone/>
            </a:pPr>
            <a:r>
              <a:rPr lang="hr-HR" dirty="0" smtClean="0"/>
              <a:t>2. Roditelji imaju pravo i dužnost djetetu mlađem od 16 godina zabraniti noćne izlaske u vremenu od 23:00 do 05:00 sati bez svoje pratnje ili pratnje druge odrasle osobe u koju imaju povjerenje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potražiti pomoć?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+mj-lt"/>
              </a:rPr>
              <a:t>U školi se javiti razredniku ili stručnom suradniku (psiholog, pedagog…)</a:t>
            </a:r>
          </a:p>
          <a:p>
            <a:pPr>
              <a:buNone/>
            </a:pPr>
            <a:r>
              <a:rPr lang="vi-VN" sz="2400" dirty="0" smtClean="0">
                <a:latin typeface="+mj-lt"/>
              </a:rPr>
              <a:t>• </a:t>
            </a:r>
            <a:r>
              <a:rPr lang="hr-HR" sz="2400" dirty="0" smtClean="0">
                <a:latin typeface="+mj-lt"/>
              </a:rPr>
              <a:t>Djelatnost školske medicine Zavoda za javno zdravstvo požeško-slavonske županije</a:t>
            </a:r>
            <a:r>
              <a:rPr lang="vi-VN" sz="2400" dirty="0" smtClean="0">
                <a:latin typeface="+mj-lt"/>
              </a:rPr>
              <a:t>,</a:t>
            </a:r>
            <a:endParaRPr lang="hr-HR" sz="2400" dirty="0" smtClean="0">
              <a:latin typeface="+mj-lt"/>
            </a:endParaRPr>
          </a:p>
          <a:p>
            <a:r>
              <a:rPr lang="hr-HR" sz="2400" dirty="0" smtClean="0">
                <a:latin typeface="+mj-lt"/>
              </a:rPr>
              <a:t>roditeljima</a:t>
            </a:r>
            <a:endParaRPr lang="hr-HR" sz="2400" dirty="0">
              <a:latin typeface="+mj-lt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4578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5076057" cy="638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IPA Hrvatska Sekcija - ALKOHOL, OVISNOST I MLAD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kovni rezultat za alkoholizam mladih u hrvatskoj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9512" y="0"/>
            <a:ext cx="8964488" cy="6741368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331640" y="2348880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PIJENJA ALKOHOLA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Povijest pijenja alkoholnih pića stara je gotovo koliko i povijest čovjeka jer su ljudi vrlo rano primijetili da i male količine alkohola djeluju na duševno stanje čovjeka i mijenjaju njegovo ponašanje.</a:t>
            </a: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Mojsije: „Vino i silovito piće nemoj piti ti ni sinovi tvoji s tobom. To neka ti je uredba vječna s koljena na koljeno.“</a:t>
            </a:r>
          </a:p>
          <a:p>
            <a:r>
              <a:rPr lang="hr-HR" dirty="0" smtClean="0"/>
              <a:t>„Neumjerenost u vinu, pijanstvo, izlaže čovjeka ruglu i sramoti, pijan čovjek gubi obraz, vlast nad sobom, zaboravlja naum Božji (Iz 5,12), </a:t>
            </a:r>
            <a:endParaRPr lang="hr-HR" dirty="0"/>
          </a:p>
        </p:txBody>
      </p:sp>
      <p:pic>
        <p:nvPicPr>
          <p:cNvPr id="14338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3384376" cy="2095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Malo kemije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Alkoholna pića sadrže u sebi etilni alkohol ili etanol (špirit ili žesta) čija je kemijska formula C2 H5 OH .</a:t>
            </a:r>
          </a:p>
          <a:p>
            <a:r>
              <a:rPr lang="hr-HR" dirty="0" smtClean="0"/>
              <a:t>Dobiva se vrenjem otopine šećera uz pomoć kvasca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 smtClean="0"/>
              <a:t>Vrste alkoholnih pića </a:t>
            </a:r>
            <a:r>
              <a:rPr lang="hr-HR" dirty="0" smtClean="0"/>
              <a:t>:</a:t>
            </a:r>
          </a:p>
          <a:p>
            <a:r>
              <a:rPr lang="vi-VN" dirty="0" smtClean="0"/>
              <a:t>Pivo – proizvodi se fermentacijom iz zrna ječma (3-7% alkohola).</a:t>
            </a:r>
            <a:endParaRPr lang="hr-HR" dirty="0" smtClean="0"/>
          </a:p>
          <a:p>
            <a:r>
              <a:rPr lang="vi-VN" dirty="0" smtClean="0"/>
              <a:t>Vino - proizvodi se fermentacijom voća (najčešće grožđa), a sadrži od 12 do čak 20% alkohola. </a:t>
            </a:r>
            <a:endParaRPr lang="hr-HR" dirty="0" smtClean="0"/>
          </a:p>
          <a:p>
            <a:r>
              <a:rPr lang="vi-VN" dirty="0" smtClean="0"/>
              <a:t>Žestoka pića – nastaju destilacijom vina, sadrže od 40-50% alkohola.</a:t>
            </a:r>
            <a:endParaRPr lang="hr-HR" dirty="0"/>
          </a:p>
        </p:txBody>
      </p:sp>
      <p:pic>
        <p:nvPicPr>
          <p:cNvPr id="15362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4572000" cy="1952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Djelovanje alkohola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Već male količine alkohola ubrzavaju rad srca, a veće količine otrovne su za srčani mišić i značajno usporavaju njegov rad.</a:t>
            </a:r>
          </a:p>
          <a:p>
            <a:r>
              <a:rPr lang="hr-HR" dirty="0" smtClean="0"/>
              <a:t>Etanol širi krvne žile u koži i mozgu, a skuplja ih u trbuhu pa toplina odlazi iz unutrašnjosti tijela na površinu te čovjek ima lažni osjećaj topline.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P</a:t>
            </a:r>
            <a:r>
              <a:rPr lang="hr-HR" dirty="0" smtClean="0"/>
              <a:t>ijan čovjek se lako i često smrzne. </a:t>
            </a:r>
          </a:p>
          <a:p>
            <a:r>
              <a:rPr lang="hr-HR" dirty="0" smtClean="0"/>
              <a:t>Alkohol podražuje centar za disanje, a pojačava i mokrenje. </a:t>
            </a:r>
          </a:p>
          <a:p>
            <a:r>
              <a:rPr lang="hr-HR" dirty="0" smtClean="0"/>
              <a:t>Kao posljedica uzimanja veće količine alkohola javlja se </a:t>
            </a:r>
            <a:r>
              <a:rPr lang="hr-HR" dirty="0" smtClean="0">
                <a:solidFill>
                  <a:srgbClr val="FF0000"/>
                </a:solidFill>
              </a:rPr>
              <a:t>PIJANSTVO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6386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977171"/>
            <a:ext cx="3131840" cy="1880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ljudi piju?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 Hrvatskoj je zabilježeno oko 250 000 alkoholičara te posredno dolazimo do podatka da zbog posljedica prekomjernog pijenja trpi više od milijun ljudi. </a:t>
            </a: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Alkoholizam je uzrok raspada oko trećine brakova. </a:t>
            </a:r>
          </a:p>
          <a:p>
            <a:r>
              <a:rPr lang="hr-HR" dirty="0" smtClean="0"/>
              <a:t>Očekivano trajanje života alkoholičara je od 10 do 12 godina kraće.</a:t>
            </a:r>
          </a:p>
          <a:p>
            <a:r>
              <a:rPr lang="hr-HR" dirty="0" smtClean="0"/>
              <a:t>Stopa smrtnosti alkoholičara je 2.5 puta veća od prosjeka.</a:t>
            </a:r>
            <a:endParaRPr lang="hr-HR" dirty="0"/>
          </a:p>
        </p:txBody>
      </p:sp>
      <p:pic>
        <p:nvPicPr>
          <p:cNvPr id="17410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381642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ljudi piju alkohol 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/>
              <a:t>• Poboljšava im se raspoloženje. </a:t>
            </a:r>
          </a:p>
          <a:p>
            <a:pPr>
              <a:buNone/>
            </a:pPr>
            <a:r>
              <a:rPr lang="hr-HR" dirty="0" smtClean="0"/>
              <a:t>• Bijeg iz nepodnošljive životne situacije. </a:t>
            </a:r>
          </a:p>
          <a:p>
            <a:pPr>
              <a:buNone/>
            </a:pPr>
            <a:r>
              <a:rPr lang="hr-HR" dirty="0" smtClean="0"/>
              <a:t>• Usamljena osoba misli da će tako biti manje usamljena. </a:t>
            </a:r>
          </a:p>
          <a:p>
            <a:pPr>
              <a:buNone/>
            </a:pPr>
            <a:r>
              <a:rPr lang="hr-HR" dirty="0" smtClean="0"/>
              <a:t>• Kod već razvijene navike pijenja, piju da bi izbjegli krizu ovisnosti o  alkoholu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hr-HR" dirty="0"/>
          </a:p>
        </p:txBody>
      </p:sp>
      <p:pic>
        <p:nvPicPr>
          <p:cNvPr id="18434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1556792"/>
            <a:ext cx="4680520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Štetni učinci alkohola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Oštećenje živčanog sustava </a:t>
            </a:r>
          </a:p>
          <a:p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intelektualno propadanje,</a:t>
            </a:r>
          </a:p>
          <a:p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nekritičnost, zaboravljivost, smetnje ravnoteže i drhtanje prstiju  </a:t>
            </a:r>
          </a:p>
          <a:p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nesiguran hod, </a:t>
            </a:r>
          </a:p>
          <a:p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grčevi u potkoljenicama, gubitak osjeta,  </a:t>
            </a:r>
          </a:p>
          <a:p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oštećenje vidnog živca, </a:t>
            </a:r>
            <a:endParaRPr lang="hr-H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Oštećenje probavnog sustava</a:t>
            </a:r>
          </a:p>
          <a:p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Oštećenje srčano-žilnog sustava</a:t>
            </a:r>
          </a:p>
          <a:p>
            <a:r>
              <a:rPr lang="vi-VN" sz="2400" dirty="0" smtClean="0"/>
              <a:t>Duševni poremećaji</a:t>
            </a:r>
          </a:p>
          <a:p>
            <a:pPr>
              <a:buNone/>
            </a:pPr>
            <a:r>
              <a:rPr lang="hr-HR" sz="1800" dirty="0" smtClean="0"/>
              <a:t>       </a:t>
            </a:r>
            <a:r>
              <a:rPr lang="vi-VN" sz="1800" dirty="0" smtClean="0"/>
              <a:t>Pretjerano</a:t>
            </a:r>
            <a:r>
              <a:rPr lang="hr-HR" sz="1800" dirty="0" smtClean="0"/>
              <a:t>pijenje</a:t>
            </a:r>
            <a:r>
              <a:rPr lang="vi-VN" sz="1800" dirty="0" smtClean="0"/>
              <a:t> alkohola dovodi do trajnih poremećenih međusobnih odnosa u obitelji, na poslu i komunikaciji s prijateljima. </a:t>
            </a:r>
            <a:endParaRPr lang="hr-HR" sz="1800" dirty="0"/>
          </a:p>
        </p:txBody>
      </p:sp>
      <p:pic>
        <p:nvPicPr>
          <p:cNvPr id="19458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4248472" cy="2862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Alkoholizam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Alkoholizam je jedna od najraširenijih bolesti ovisnosti koja se iskazuje vladanjem koje uključuje potrebu za alkoholom i slabu kontrolu pijenja uz razvoj ovisnosti, te pojavu zdravstvenih oštećenja i socijalnih poteškoća.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</p:txBody>
      </p:sp>
      <p:pic>
        <p:nvPicPr>
          <p:cNvPr id="20482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764704"/>
            <a:ext cx="5096109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Liječenje alkoholizma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2400" dirty="0" smtClean="0"/>
              <a:t>lijekovima (nema specifičnog lijeka, daju se lijekovi za smirenje, vitamini i druga sredstva za liječenje pratećih bolesti, </a:t>
            </a:r>
          </a:p>
          <a:p>
            <a:r>
              <a:rPr lang="hr-HR" sz="2400" dirty="0" err="1" smtClean="0"/>
              <a:t>Tetidis</a:t>
            </a:r>
            <a:r>
              <a:rPr lang="hr-HR" sz="2400" dirty="0" smtClean="0"/>
              <a:t>- lijek koji zbog kemijske interakcije s eventualno popijenim alkoholom </a:t>
            </a:r>
            <a:r>
              <a:rPr lang="hr-HR" sz="2400" dirty="0" err="1" smtClean="0"/>
              <a:t>spriječava</a:t>
            </a:r>
            <a:r>
              <a:rPr lang="hr-HR" sz="2400" dirty="0" smtClean="0"/>
              <a:t> alkoholičara da započne piti).</a:t>
            </a: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Psihoterapijsko (grupna i individualna psihoterapija) - smatra se da alkoholizam nije bolest pojedinca nego cijele obitelji pa se provodi i obiteljska terapija. </a:t>
            </a:r>
          </a:p>
          <a:p>
            <a:r>
              <a:rPr lang="hr-HR" dirty="0" smtClean="0"/>
              <a:t>Socijalno medicinsko – vrlo je važno ponovno socijalizirati liječenog alkoholičara, </a:t>
            </a:r>
            <a:r>
              <a:rPr lang="hr-HR" dirty="0" err="1" smtClean="0"/>
              <a:t>tj</a:t>
            </a:r>
            <a:r>
              <a:rPr lang="hr-HR" dirty="0" smtClean="0"/>
              <a:t>. pomoći mu da obnovi narušene odnose u obitelji, na poslu i svojoj drugoj životnoj okolini.</a:t>
            </a:r>
            <a:endParaRPr lang="hr-HR" dirty="0"/>
          </a:p>
        </p:txBody>
      </p:sp>
      <p:pic>
        <p:nvPicPr>
          <p:cNvPr id="21506" name="Picture 2" descr="Slikovni rezultat za alkoholiz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3"/>
            <a:ext cx="3744416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945</Words>
  <Application>Microsoft Office PowerPoint</Application>
  <PresentationFormat>Prikaz na zaslonu (4:3)</PresentationFormat>
  <Paragraphs>73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PowerPointova prezentacija</vt:lpstr>
      <vt:lpstr>POVIJEST PIJENJA ALKOHOLA</vt:lpstr>
      <vt:lpstr>Malo kemije</vt:lpstr>
      <vt:lpstr>Djelovanje alkohola</vt:lpstr>
      <vt:lpstr>Koliko ljudi piju?</vt:lpstr>
      <vt:lpstr>Zašto ljudi piju alkohol ?</vt:lpstr>
      <vt:lpstr>Štetni učinci alkohola</vt:lpstr>
      <vt:lpstr>Alkoholizam</vt:lpstr>
      <vt:lpstr>Liječenje alkoholizma</vt:lpstr>
      <vt:lpstr>Mladi i alkohol</vt:lpstr>
      <vt:lpstr>Što mladi navode kao razloge zašto piju:</vt:lpstr>
      <vt:lpstr>Naši zakoni</vt:lpstr>
      <vt:lpstr>Gdje potražiti pomoć?</vt:lpstr>
      <vt:lpstr>PowerPointova prezentacija</vt:lpstr>
      <vt:lpstr>PowerPointova prezentacija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Tajništvo</cp:lastModifiedBy>
  <cp:revision>16</cp:revision>
  <dcterms:created xsi:type="dcterms:W3CDTF">2016-11-03T16:18:15Z</dcterms:created>
  <dcterms:modified xsi:type="dcterms:W3CDTF">2016-12-13T11:25:35Z</dcterms:modified>
</cp:coreProperties>
</file>