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8"/>
  </p:notesMasterIdLst>
  <p:sldIdLst>
    <p:sldId id="259" r:id="rId2"/>
    <p:sldId id="275" r:id="rId3"/>
    <p:sldId id="258" r:id="rId4"/>
    <p:sldId id="261" r:id="rId5"/>
    <p:sldId id="262" r:id="rId6"/>
    <p:sldId id="263" r:id="rId7"/>
    <p:sldId id="264" r:id="rId8"/>
    <p:sldId id="265" r:id="rId9"/>
    <p:sldId id="283" r:id="rId10"/>
    <p:sldId id="266" r:id="rId11"/>
    <p:sldId id="314" r:id="rId12"/>
    <p:sldId id="267" r:id="rId13"/>
    <p:sldId id="303" r:id="rId14"/>
    <p:sldId id="279" r:id="rId15"/>
    <p:sldId id="316" r:id="rId16"/>
    <p:sldId id="278" r:id="rId17"/>
    <p:sldId id="277" r:id="rId18"/>
    <p:sldId id="302" r:id="rId19"/>
    <p:sldId id="315" r:id="rId20"/>
    <p:sldId id="305" r:id="rId21"/>
    <p:sldId id="287" r:id="rId22"/>
    <p:sldId id="295" r:id="rId23"/>
    <p:sldId id="294" r:id="rId24"/>
    <p:sldId id="308" r:id="rId25"/>
    <p:sldId id="285" r:id="rId26"/>
    <p:sldId id="284" r:id="rId27"/>
    <p:sldId id="286" r:id="rId28"/>
    <p:sldId id="307" r:id="rId29"/>
    <p:sldId id="280" r:id="rId30"/>
    <p:sldId id="281" r:id="rId31"/>
    <p:sldId id="282" r:id="rId32"/>
    <p:sldId id="289" r:id="rId33"/>
    <p:sldId id="292" r:id="rId34"/>
    <p:sldId id="309" r:id="rId35"/>
    <p:sldId id="273" r:id="rId36"/>
    <p:sldId id="310" r:id="rId37"/>
    <p:sldId id="312" r:id="rId38"/>
    <p:sldId id="299" r:id="rId39"/>
    <p:sldId id="313" r:id="rId40"/>
    <p:sldId id="270" r:id="rId41"/>
    <p:sldId id="296" r:id="rId42"/>
    <p:sldId id="274" r:id="rId43"/>
    <p:sldId id="301" r:id="rId44"/>
    <p:sldId id="311" r:id="rId45"/>
    <p:sldId id="271" r:id="rId46"/>
    <p:sldId id="306" r:id="rId4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3045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60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9380-9922-4FBF-A558-1B5B18E76F06}" type="datetimeFigureOut">
              <a:rPr lang="hr-HR" smtClean="0"/>
              <a:pPr/>
              <a:t>20.11.2015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CBF0-B08E-4EB9-9265-EFB0720657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5682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CBF0-B08E-4EB9-9265-EFB0720657A6}" type="slidenum">
              <a:rPr lang="hr-HR" smtClean="0"/>
              <a:pPr/>
              <a:t>46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51048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E67BFD-F4D6-4CF9-9F21-51FF7DAC2894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2" name="Pravokutni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avokutni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avokutni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avokutni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avokutni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56" name="Pravokutni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avokutni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avokutni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avokutni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BB0B22-B977-42DE-96E5-45E8AFD750C9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D9F091A-E21C-414A-9CAE-937EB89641DD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6C862E-2BCC-4B01-86BB-5EAB2031B349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ručno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Prostoručno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Prostoručno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Prostoručno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Prostoručno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Prostoručno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Prostoručno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Prostoručno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Prostoručno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Prostoručno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Prostoručno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Prostoručno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Prostoručno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Prostoručno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Prostoručno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8040F5-7CF8-46BF-B137-08D8C521361F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Pravokutni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avokutni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avokutni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avokutni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3C7B6-45C9-4A0F-AD2E-37ECDB0F89C5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avokutni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677832-EF07-46C0-8A5C-618230126A17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avokutni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avokutni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avokutni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avokutni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avokutni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avokutni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avokutni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avokutni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6D927-83EC-49B6-87C7-8C51103A8FC2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4254D9-6B8F-43E6-B166-C499C362A592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7064-C165-4E9B-B285-E670A000DAE2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Ravni poveznik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Ravni poveznik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ni poveznik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ni poveznik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Kliknite ikonu da biste dodali  sliku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Ravni poveznik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ni poveznik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ni poveznik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Ravni poveznik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ni poveznik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ni poveznik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B223126-DE63-4024-A9CB-262E29AE21FB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avokutni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avokutni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avokutni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avokutni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avokutni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avokutni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3EEBB8F-6562-495B-8B16-BB086596A4BB}" type="datetime1">
              <a:rPr lang="sr-Latn-CS" smtClean="0"/>
              <a:pPr/>
              <a:t>20.11.2015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D183ED1-8D21-40E4-B338-DFDE7C3BA7D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2%20HOURS%20_%20Sad%20Violin%20and%20Piano%20-%20Relaxing%20Instrumental%20Music-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//upload.wikimedia.org/wikipedia/commons/2/2a/Ovcara_victims2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F:\2%20HOURS%20_%20Sad%20Violin%20and%20Piano%20-%20Relaxing%20Instrumental%20Music-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vu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1285852" y="642918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i="1" dirty="0" smtClean="0">
                <a:latin typeface="Bodoni MT Black" pitchFamily="18" charset="0"/>
              </a:rPr>
              <a:t>1991.-2015.</a:t>
            </a:r>
            <a:endParaRPr lang="hr-HR" sz="3600" i="1" dirty="0">
              <a:latin typeface="Bodoni MT Black" pitchFamily="18" charset="0"/>
            </a:endParaRPr>
          </a:p>
        </p:txBody>
      </p:sp>
      <p:pic>
        <p:nvPicPr>
          <p:cNvPr id="6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58246" cy="914400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1991. godine Vukovar je imao 47 000 stanovnika od čega 47,2% Hrvata, 32,3% Srba, 1,5% Mađara i 19% ostalih.</a:t>
            </a:r>
            <a:endParaRPr lang="hr-HR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" name="Picture 2" descr="C:\Users\Davorka\Desktop\prije_ra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8715404" cy="5214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8572528" cy="3000396"/>
          </a:xfrm>
        </p:spPr>
        <p:txBody>
          <a:bodyPr/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A povijesni barokni centar davao je Vukovaru prepoznatljiv izgled.</a:t>
            </a:r>
            <a:endParaRPr lang="hr-HR" sz="4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Davorka\Desktop\Grad_vukovar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501122" cy="56435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Davorka\Desktop\file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02225" y="5357826"/>
            <a:ext cx="4041775" cy="3959352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6000760" y="1428736"/>
            <a:ext cx="229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5572132" y="714356"/>
            <a:ext cx="3357586" cy="39703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2800" dirty="0" smtClean="0"/>
              <a:t>Na žalost miran život u Vukovaru prekinut je 25. kolovoza 1991. kad su pripadnici JNA i srpskih paravojnih postrojbi započeli napad na grad želeći ostvariti san o Velikoj Srbiji.</a:t>
            </a:r>
            <a:endParaRPr lang="hr-HR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Davorka\Desktop\jna_vukovar_sh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786842" cy="6572272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500034" y="357166"/>
            <a:ext cx="67151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Vukovarci su 87  dana bili u  neprijateljskom okruženju, a u tom je vremenu na grad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je bačeno  oko 800 000 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granata i bombi.</a:t>
            </a:r>
            <a:endParaRPr lang="hr-H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2857488" y="0"/>
            <a:ext cx="5429288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Comic Sans MS" pitchFamily="66" charset="0"/>
              </a:rPr>
              <a:t>Danonoćno granatiranje uništilo je grad do neprepoznatljivosti.</a:t>
            </a:r>
            <a:endParaRPr lang="hr-HR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Davorka\Desktop\256654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4" descr="x4438418722395555969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7868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4643438" y="0"/>
            <a:ext cx="4334841" cy="83099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…stanovništvo je protjerano 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iz svojih domova…</a:t>
            </a:r>
            <a:endParaRPr lang="hr-H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djevojčic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4876" y="3143248"/>
            <a:ext cx="442912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357158" y="1357298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Comic Sans MS" pitchFamily="66" charset="0"/>
              </a:rPr>
              <a:t>…</a:t>
            </a:r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a mnogi su izgubili svoje najmilije</a:t>
            </a:r>
            <a:endParaRPr lang="hr-HR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Picture 3" descr="izbjegl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28641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/>
          <p:cNvSpPr txBox="1"/>
          <p:nvPr/>
        </p:nvSpPr>
        <p:spPr>
          <a:xfrm>
            <a:off x="5715008" y="928670"/>
            <a:ext cx="34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Comic Sans MS" pitchFamily="66" charset="0"/>
              </a:rPr>
              <a:t>…a mnogi su izgubili svoje najmilije…</a:t>
            </a:r>
            <a:endParaRPr lang="hr-HR" sz="2800" dirty="0">
              <a:latin typeface="Comic Sans MS" pitchFamily="66" charset="0"/>
            </a:endParaRPr>
          </a:p>
        </p:txBody>
      </p:sp>
      <p:pic>
        <p:nvPicPr>
          <p:cNvPr id="3074" name="Picture 2" descr="C:\Users\Davorka\Desktop\haviv-vu-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524375" cy="2790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Davorka\Desktop\Vukov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929718" cy="642942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4929190" y="214290"/>
            <a:ext cx="39228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</a:rPr>
              <a:t>uništeni su brojni kulturni</a:t>
            </a:r>
          </a:p>
          <a:p>
            <a:r>
              <a:rPr lang="hr-HR" sz="2800" dirty="0" smtClean="0">
                <a:solidFill>
                  <a:schemeClr val="bg1"/>
                </a:solidFill>
              </a:rPr>
              <a:t> i vjerski objekti</a:t>
            </a:r>
          </a:p>
          <a:p>
            <a:r>
              <a:rPr lang="hr-HR" sz="2400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Davorka\Desktop\015a-vukovar-1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715404" cy="6357982"/>
          </a:xfrm>
          <a:prstGeom prst="rect">
            <a:avLst/>
          </a:prstGeom>
          <a:noFill/>
        </p:spPr>
      </p:pic>
      <p:sp>
        <p:nvSpPr>
          <p:cNvPr id="4" name="Pravokutnik 3"/>
          <p:cNvSpPr/>
          <p:nvPr/>
        </p:nvSpPr>
        <p:spPr>
          <a:xfrm>
            <a:off x="928662" y="0"/>
            <a:ext cx="8001056" cy="11726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hr-HR" sz="2600" dirty="0" smtClean="0">
                <a:solidFill>
                  <a:schemeClr val="bg1"/>
                </a:solidFill>
                <a:latin typeface="Comic Sans MS" pitchFamily="66" charset="0"/>
              </a:rPr>
              <a:t>Vukovarski su branitelji bili skromno naoružani, a u potpunom okruženju mogućnost njihove opskrbe bila je otežana.</a:t>
            </a:r>
            <a:endParaRPr lang="hr-HR" sz="2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hr-HR" dirty="0" smtClean="0"/>
              <a:t>     Hrvatski sabor donio je 29. listopada 1999. g. odluku o proglašenju 18. studenog </a:t>
            </a:r>
          </a:p>
          <a:p>
            <a:pPr>
              <a:lnSpc>
                <a:spcPct val="90000"/>
              </a:lnSpc>
              <a:buNone/>
            </a:pPr>
            <a:endParaRPr lang="hr-HR" dirty="0" smtClean="0"/>
          </a:p>
          <a:p>
            <a:pPr>
              <a:lnSpc>
                <a:spcPct val="90000"/>
              </a:lnSpc>
              <a:buNone/>
            </a:pPr>
            <a:r>
              <a:rPr lang="hr-HR" dirty="0" smtClean="0"/>
              <a:t> </a:t>
            </a:r>
            <a:r>
              <a:rPr lang="hr-HR" sz="3200" b="1" i="1" dirty="0" smtClean="0"/>
              <a:t>Danom sjećanja na žrtve Vukovara 1991. g.</a:t>
            </a:r>
          </a:p>
          <a:p>
            <a:pPr>
              <a:lnSpc>
                <a:spcPct val="90000"/>
              </a:lnSpc>
              <a:buNone/>
            </a:pPr>
            <a:r>
              <a:rPr lang="hr-HR" sz="3200" b="1" i="1" dirty="0" smtClean="0"/>
              <a:t> </a:t>
            </a:r>
            <a:endParaRPr lang="hr-HR" b="1" i="1" dirty="0" smtClean="0"/>
          </a:p>
          <a:p>
            <a:pPr>
              <a:lnSpc>
                <a:spcPct val="90000"/>
              </a:lnSpc>
              <a:buNone/>
            </a:pPr>
            <a:r>
              <a:rPr lang="hr-HR" dirty="0" smtClean="0"/>
              <a:t>    kako bi se dostojanstveno i primjereno odala počast svim sudionicima obrane Vukovara, grada – simbola hrvatske patnje i  slobode. </a:t>
            </a:r>
            <a:endParaRPr lang="hr-H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</a:t>
            </a:r>
            <a:endParaRPr lang="hr-HR" dirty="0"/>
          </a:p>
        </p:txBody>
      </p:sp>
      <p:pic>
        <p:nvPicPr>
          <p:cNvPr id="6146" name="Picture 2" descr="C:\Users\Davorka\Desktop\vukovar1991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786842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Dana 18. studenoga 1991. godine grad je pao u ruke neprijatelja.  Nesrpsko stanovništvo  (oko 22  000 ljudi)  protjerano je iz grada, a više od 6 000 Vukovaraca odvedeno je u brojne logore u Srbiji. </a:t>
            </a:r>
            <a:endParaRPr lang="hr-H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635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90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vijeć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0"/>
            <a:ext cx="18573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3214678" y="57148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latin typeface="Comic Sans MS" pitchFamily="66" charset="0"/>
              </a:rPr>
              <a:t>Ovčara</a:t>
            </a:r>
            <a:endParaRPr lang="hr-HR" sz="3600" b="1" i="1" dirty="0">
              <a:latin typeface="Comic Sans MS" pitchFamily="66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285720" y="5165229"/>
            <a:ext cx="82153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hr-HR" sz="2600" b="1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Ovčara je bila farma udaljena oko pet kilometara od Vukovara, pretvorena u koncentracijski logor, mjesto patnje, muke i stradanja hrvatskog naroda.</a:t>
            </a:r>
            <a:endParaRPr lang="hr-HR" sz="2600" b="1" dirty="0">
              <a:effectLst>
                <a:outerShdw blurRad="38100" dist="38100" dir="2700000" algn="tl">
                  <a:srgbClr val="80808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914400"/>
          </a:xfrm>
        </p:spPr>
        <p:txBody>
          <a:bodyPr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Na Ovčari su, nakon pada Vukovara zatočeni,  mučeni a potom ubijeni ranjenici, medicinsko osoblje,  starci i novinari dovedeni iz vukovarske bolnice, njih 261.</a:t>
            </a:r>
            <a:b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>Najmlađa žrtva Ovčare imala je samo 16 godina.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2050" name="Picture 2" descr="C:\Users\Davorka\Desktop\PA26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9124" y="1658503"/>
            <a:ext cx="4714876" cy="5199497"/>
          </a:xfrm>
          <a:prstGeom prst="rect">
            <a:avLst/>
          </a:prstGeom>
          <a:noFill/>
        </p:spPr>
      </p:pic>
      <p:pic>
        <p:nvPicPr>
          <p:cNvPr id="5" name="Picture 4" descr="HPIM0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214842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Davorka\Desktop\Spomen_dom_Ovcara_1_221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8715435" cy="585630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0" y="0"/>
            <a:ext cx="9144000" cy="129266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600" dirty="0" smtClean="0">
                <a:solidFill>
                  <a:schemeClr val="bg1"/>
                </a:solidFill>
                <a:latin typeface="Comic Sans MS" pitchFamily="66" charset="0"/>
              </a:rPr>
              <a:t>Spomen dom Ovčara otvoren je 20. studenoga  2006. g. u hangaru, gdje su prije 15 godina oni koji su ovdje ubijeni proveli posljednje sate  svoga života.</a:t>
            </a:r>
            <a:endParaRPr lang="hr-HR" sz="2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6" descr="ovcara_wide_25820S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786346" cy="387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Ovca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4000496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atoteka:Ovcara victims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643315"/>
            <a:ext cx="407193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343904" cy="914400"/>
          </a:xfrm>
        </p:spPr>
        <p:txBody>
          <a:bodyPr/>
          <a:lstStyle/>
          <a:p>
            <a:pPr algn="ctr"/>
            <a:r>
              <a:rPr lang="hr-HR" sz="2800" dirty="0" smtClean="0">
                <a:latin typeface="Comic Sans MS" pitchFamily="66" charset="0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Vukovarska bolnica zbrinjavala je sve ranjenike bez obzira na nacionalnost. U podrumu su se odvijale sve operacije i rađala djeca.</a:t>
            </a:r>
            <a:endParaRPr lang="hr-HR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772816"/>
            <a:ext cx="8676456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914400"/>
          </a:xfrm>
        </p:spPr>
        <p:txBody>
          <a:bodyPr/>
          <a:lstStyle/>
          <a:p>
            <a:pPr algn="ctr"/>
            <a:r>
              <a:rPr lang="hr-HR" sz="2600" dirty="0" smtClean="0">
                <a:solidFill>
                  <a:schemeClr val="tx1"/>
                </a:solidFill>
                <a:latin typeface="Comic Sans MS" pitchFamily="66" charset="0"/>
              </a:rPr>
              <a:t>Unatoč  vidljivim oznakama Crvenog križa na krovu i u dvorištu,  na bolnicu je svakodnevno padalo prosječno 70-80 granata, a katkad i više od 700 granata dnevno.</a:t>
            </a:r>
            <a:r>
              <a:rPr lang="hr-HR" sz="26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hr-HR" sz="26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600" dirty="0" smtClean="0">
                <a:solidFill>
                  <a:schemeClr val="tx1"/>
                </a:solidFill>
                <a:latin typeface="Comic Sans MS" pitchFamily="66" charset="0"/>
              </a:rPr>
              <a:t>Liječnici i medicinsko osoblje radili su u vrlo teškim uvjetima, bez dovoljno lijekova, sanitetskog materijala, struje, hrane i vode.</a:t>
            </a:r>
            <a: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hr-HR" sz="2400" b="1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hr-H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43492" y="2786058"/>
            <a:ext cx="420050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avorka\Desktop\negative104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4929190" cy="40719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038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DSCF36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496"/>
            <a:ext cx="45720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5143504" y="357166"/>
            <a:ext cx="32861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600" dirty="0" smtClean="0">
                <a:latin typeface="Comic Sans MS" pitchFamily="66" charset="0"/>
              </a:rPr>
              <a:t>Opća bolnica u Vukovaru je obnovljena, a u podrumu bolnice napravljen je muzej s gipsanim figurama.</a:t>
            </a:r>
            <a:endParaRPr lang="hr-HR" sz="2600" dirty="0">
              <a:latin typeface="Comic Sans MS" pitchFamily="66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285720" y="4357694"/>
            <a:ext cx="407196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 smtClean="0">
                <a:latin typeface="Comic Sans MS" pitchFamily="66" charset="0"/>
              </a:rPr>
              <a:t>Ljudske</a:t>
            </a:r>
            <a:r>
              <a:rPr lang="en-US" sz="2600" dirty="0" smtClean="0">
                <a:latin typeface="Comic Sans MS" pitchFamily="66" charset="0"/>
              </a:rPr>
              <a:t> figure</a:t>
            </a:r>
            <a:r>
              <a:rPr lang="hr-HR" sz="2600" dirty="0" smtClean="0">
                <a:latin typeface="Comic Sans MS" pitchFamily="66" charset="0"/>
              </a:rPr>
              <a:t> osoblja i pacijenata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od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gipsa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prikazuju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hr-HR" sz="2600" dirty="0" smtClean="0">
                <a:latin typeface="Comic Sans MS" pitchFamily="66" charset="0"/>
              </a:rPr>
              <a:t>djelovanje bolnice tijekom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tromjesečne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opsade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Vukovara</a:t>
            </a:r>
            <a:r>
              <a:rPr lang="en-US" sz="2600" b="1" dirty="0" smtClean="0"/>
              <a:t>.</a:t>
            </a:r>
            <a:endParaRPr lang="en-US" sz="26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357354" y="428604"/>
            <a:ext cx="7772400" cy="914400"/>
          </a:xfrm>
        </p:spPr>
        <p:txBody>
          <a:bodyPr/>
          <a:lstStyle/>
          <a:p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DSCF3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54292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192998"/>
            <a:ext cx="3743325" cy="1133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357158" y="0"/>
            <a:ext cx="8143932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Duž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hodnika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  <a:latin typeface="Comic Sans MS" pitchFamily="66" charset="0"/>
              </a:rPr>
              <a:t>bolnice nalaze se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pločic</a:t>
            </a:r>
            <a:r>
              <a:rPr lang="hr-HR" sz="2400" b="1" dirty="0" smtClean="0">
                <a:solidFill>
                  <a:schemeClr val="bg1"/>
                </a:solidFill>
                <a:latin typeface="Comic Sans MS" pitchFamily="66" charset="0"/>
              </a:rPr>
              <a:t>e 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s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imena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svih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hr-HR" sz="2400" b="1" dirty="0" smtClean="0">
                <a:solidFill>
                  <a:schemeClr val="bg1"/>
                </a:solidFill>
                <a:latin typeface="Comic Sans MS" pitchFamily="66" charset="0"/>
              </a:rPr>
              <a:t>ranjenika, bolesnika te djelatnika bolnice koji su odvedeni na Ovčaru, imena preminulih u bolnici kao i nestalih za kojima se još uvijek traga. Najmlađa vukovarska žrtva imala je samo 6 mjeseci.</a:t>
            </a:r>
            <a:endParaRPr lang="hr-HR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4" descr="grobljea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2857488" y="28572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Comic Sans MS" pitchFamily="66" charset="0"/>
              </a:rPr>
              <a:t>Memorijalno groblje </a:t>
            </a:r>
            <a:endParaRPr lang="hr-HR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928818"/>
          </a:xfrm>
        </p:spPr>
        <p:txBody>
          <a:bodyPr>
            <a:normAutofit/>
          </a:bodyPr>
          <a:lstStyle/>
          <a:p>
            <a:endParaRPr lang="hr-HR" sz="2800" dirty="0"/>
          </a:p>
        </p:txBody>
      </p:sp>
      <p:pic>
        <p:nvPicPr>
          <p:cNvPr id="2050" name="Picture 2" descr="C:\Users\Davorka\Desktop\vucedolska_golubica_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4610" y="3143248"/>
            <a:ext cx="1697017" cy="1285884"/>
          </a:xfrm>
          <a:prstGeom prst="rect">
            <a:avLst/>
          </a:prstGeom>
          <a:noFill/>
        </p:spPr>
      </p:pic>
      <p:pic>
        <p:nvPicPr>
          <p:cNvPr id="2051" name="Picture 3" descr="C:\Users\Davorka\Desktop\vodotoranj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2928958" cy="3981460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428596" y="4214818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 smtClean="0">
                <a:latin typeface="Comic Sans MS" pitchFamily="66" charset="0"/>
              </a:rPr>
              <a:t>  1991. godina</a:t>
            </a:r>
          </a:p>
          <a:p>
            <a:pPr algn="ctr"/>
            <a:r>
              <a:rPr lang="hr-HR" sz="3600" dirty="0" smtClean="0">
                <a:latin typeface="Comic Sans MS" pitchFamily="66" charset="0"/>
              </a:rPr>
              <a:t> izuzetno značajna za Vukovar,</a:t>
            </a:r>
          </a:p>
          <a:p>
            <a:pPr algn="ctr"/>
            <a:r>
              <a:rPr lang="hr-HR" sz="3600" dirty="0" smtClean="0">
                <a:latin typeface="Comic Sans MS" pitchFamily="66" charset="0"/>
              </a:rPr>
              <a:t>no njegova povijest ne počinje i ne završava te godine.</a:t>
            </a:r>
            <a:endParaRPr lang="hr-HR" sz="3600" dirty="0">
              <a:latin typeface="Comic Sans MS" pitchFamily="66" charset="0"/>
            </a:endParaRPr>
          </a:p>
        </p:txBody>
      </p:sp>
      <p:pic>
        <p:nvPicPr>
          <p:cNvPr id="5122" name="Picture 2" descr="C:\Users\Davorka\Desktop\preuzm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0"/>
            <a:ext cx="2643206" cy="4000504"/>
          </a:xfrm>
          <a:prstGeom prst="rect">
            <a:avLst/>
          </a:prstGeom>
          <a:noFill/>
        </p:spPr>
      </p:pic>
      <p:pic>
        <p:nvPicPr>
          <p:cNvPr id="3074" name="Picture 2" descr="C:\Users\Davorka\Desktop\2013_04_02_16_4127425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-357214"/>
            <a:ext cx="3571868" cy="4429156"/>
          </a:xfrm>
          <a:prstGeom prst="rect">
            <a:avLst/>
          </a:prstGeom>
          <a:noFill/>
        </p:spPr>
      </p:pic>
      <p:pic>
        <p:nvPicPr>
          <p:cNvPr id="8" name="2 HOURS _ Sad Violin and Piano - Relaxing Instrumental Music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noFill/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tx1"/>
                </a:solidFill>
              </a:rPr>
              <a:t/>
            </a:r>
            <a:br>
              <a:rPr lang="hr-HR" b="1" dirty="0" smtClean="0">
                <a:solidFill>
                  <a:schemeClr val="tx1"/>
                </a:solidFill>
              </a:rPr>
            </a:br>
            <a:r>
              <a:rPr lang="hr-HR" sz="3100" dirty="0" smtClean="0">
                <a:solidFill>
                  <a:schemeClr val="tx1"/>
                </a:solidFill>
                <a:latin typeface="Comic Sans MS" pitchFamily="66" charset="0"/>
              </a:rPr>
              <a:t>Memorijalno groblje je najveća masovna grobnica u Europi nakon Drugoga svjetskog rata</a:t>
            </a:r>
            <a:r>
              <a:rPr lang="hr-HR" sz="3100" b="1" dirty="0" smtClean="0">
                <a:solidFill>
                  <a:schemeClr val="tx1"/>
                </a:solidFill>
                <a:latin typeface="Comic Sans MS" pitchFamily="66" charset="0"/>
              </a:rPr>
              <a:t>.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err="1" smtClean="0">
                <a:solidFill>
                  <a:schemeClr val="bg1"/>
                </a:solidFill>
              </a:rPr>
              <a:t>robnica</a:t>
            </a:r>
            <a:r>
              <a:rPr lang="hr-HR" b="1" dirty="0" smtClean="0">
                <a:solidFill>
                  <a:schemeClr val="bg1"/>
                </a:solidFill>
              </a:rPr>
              <a:t> a u Europi nakon Drugoga svjetskog rata. </a:t>
            </a:r>
            <a:br>
              <a:rPr lang="hr-HR" b="1" dirty="0" smtClean="0">
                <a:solidFill>
                  <a:schemeClr val="bg1"/>
                </a:solidFill>
              </a:rPr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Memorijalno groblje je najveća </a:t>
            </a:r>
            <a:r>
              <a:rPr lang="hr-HR" dirty="0" err="1" smtClean="0">
                <a:solidFill>
                  <a:schemeClr val="bg1"/>
                </a:solidFill>
              </a:rPr>
              <a:t>masovnaMemorijalno</a:t>
            </a:r>
            <a:r>
              <a:rPr lang="hr-HR" dirty="0" smtClean="0">
                <a:solidFill>
                  <a:schemeClr val="bg1"/>
                </a:solidFill>
              </a:rPr>
              <a:t> groblje je najveća masovna grobnica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4" descr="9.Groblje_hrv.branitelj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54022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257330316vukovar_zrtve24_18110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00562" y="1500174"/>
            <a:ext cx="464343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858675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9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Na groblju 938 bijelih križeva predstavlja svaku žrtvu Vukovara.</a:t>
            </a:r>
            <a:br>
              <a:rPr lang="hr-HR" sz="29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hr-HR" sz="29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Posebno su izdvojena dva križa koji predstavljaju najmlađu žrtvu koja je imala 6 mjeseci  i najstariju  104 godine.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endParaRPr lang="hr-HR" sz="16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643050"/>
            <a:ext cx="918689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 flipH="1">
            <a:off x="8686799" y="4214818"/>
            <a:ext cx="742984" cy="2203570"/>
          </a:xfrm>
        </p:spPr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71802" y="5000636"/>
            <a:ext cx="5929354" cy="1857364"/>
          </a:xfrm>
        </p:spPr>
        <p:txBody>
          <a:bodyPr/>
          <a:lstStyle/>
          <a:p>
            <a:r>
              <a:rPr lang="hr-HR" sz="2400" dirty="0" smtClean="0">
                <a:solidFill>
                  <a:schemeClr val="tx1"/>
                </a:solidFill>
                <a:latin typeface="Comic Sans MS" pitchFamily="66" charset="0"/>
              </a:rPr>
              <a:t>Blago Zadro jedan od  najvećih heroja Domovinskog rata , poginuo braneći Vukovar 16 listopada 1991. g.,  posmrtno je dobio čin general-bojnika.</a:t>
            </a:r>
            <a:endParaRPr lang="hr-H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4" descr="blago zadr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6"/>
            <a:ext cx="30480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Davorka\Desktop\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8" cy="3094140"/>
          </a:xfrm>
          <a:prstGeom prst="rect">
            <a:avLst/>
          </a:prstGeom>
          <a:noFill/>
        </p:spPr>
      </p:pic>
      <p:sp>
        <p:nvSpPr>
          <p:cNvPr id="7" name="TekstniOkvir 6"/>
          <p:cNvSpPr txBox="1"/>
          <p:nvPr/>
        </p:nvSpPr>
        <p:spPr>
          <a:xfrm>
            <a:off x="5572132" y="285728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latin typeface="Comic Sans MS" pitchFamily="66" charset="0"/>
              </a:rPr>
              <a:t>Heroji Vukovara</a:t>
            </a:r>
            <a:endParaRPr lang="hr-HR" sz="2800" dirty="0">
              <a:latin typeface="Comic Sans MS" pitchFamily="66" charset="0"/>
            </a:endParaRPr>
          </a:p>
        </p:txBody>
      </p:sp>
      <p:pic>
        <p:nvPicPr>
          <p:cNvPr id="3074" name="Picture 2" descr="C:\Users\Davorka\Desktop\blago-zadro-bis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71546"/>
            <a:ext cx="4143372" cy="39290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C:\Users\Davorka\Desktop\preuzm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6"/>
            <a:ext cx="4357718" cy="392909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4071934" y="5657671"/>
            <a:ext cx="4572032" cy="132343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</a:rPr>
              <a:t>Marko Babić</a:t>
            </a:r>
          </a:p>
          <a:p>
            <a:r>
              <a:rPr lang="hr-HR" sz="2000" dirty="0" smtClean="0">
                <a:solidFill>
                  <a:schemeClr val="bg1"/>
                </a:solidFill>
              </a:rPr>
              <a:t>legendarni hrvatski branitelj na Trpinjskoj cesti, u jednom danu uništio je 14 neprijateljskih tenkova</a:t>
            </a:r>
            <a:endParaRPr lang="hr-HR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Davorka\Desktop\glavasevic_442764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4714876" cy="4000528"/>
          </a:xfrm>
          <a:prstGeom prst="rect">
            <a:avLst/>
          </a:prstGeom>
          <a:noFill/>
        </p:spPr>
      </p:pic>
      <p:sp>
        <p:nvSpPr>
          <p:cNvPr id="8" name="TekstniOkvir 7"/>
          <p:cNvSpPr txBox="1"/>
          <p:nvPr/>
        </p:nvSpPr>
        <p:spPr>
          <a:xfrm>
            <a:off x="4429124" y="0"/>
            <a:ext cx="4714876" cy="132343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</a:rPr>
              <a:t>Siniša </a:t>
            </a:r>
            <a:r>
              <a:rPr lang="hr-HR" sz="2000" dirty="0" err="1" smtClean="0">
                <a:solidFill>
                  <a:schemeClr val="bg1"/>
                </a:solidFill>
              </a:rPr>
              <a:t>Glavašević</a:t>
            </a:r>
            <a:endParaRPr lang="hr-HR" sz="2000" dirty="0" smtClean="0">
              <a:solidFill>
                <a:schemeClr val="bg1"/>
              </a:solidFill>
            </a:endParaRPr>
          </a:p>
          <a:p>
            <a:r>
              <a:rPr lang="hr-HR" sz="2000" dirty="0" smtClean="0">
                <a:solidFill>
                  <a:schemeClr val="bg1"/>
                </a:solidFill>
              </a:rPr>
              <a:t>Izvjestitelj i novinar koji je tijekom cijele opsade izvještavao za radio Vukovar,  ubijen na Ovčari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Davorka\Desktop\Kosovac-Glavasev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4214842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H="1">
            <a:off x="11144296" y="857232"/>
            <a:ext cx="928694" cy="569232"/>
          </a:xfrm>
        </p:spPr>
        <p:txBody>
          <a:bodyPr/>
          <a:lstStyle/>
          <a:p>
            <a:r>
              <a:rPr lang="hr-HR" dirty="0" err="1" smtClean="0"/>
              <a:t>Dr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026" name="Picture 2" descr="C:\Users\Davorka\Desktop\zalosno-jadno-i-sramotno-vukovarska-legenda-mile-dedakovic-jastreb-tesko-bolestan-ostavljen-od-svih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0" y="3357562"/>
            <a:ext cx="6096000" cy="3314700"/>
          </a:xfrm>
          <a:prstGeom prst="rect">
            <a:avLst/>
          </a:prstGeom>
          <a:noFill/>
        </p:spPr>
      </p:pic>
      <p:pic>
        <p:nvPicPr>
          <p:cNvPr id="1027" name="Picture 3" descr="C:\Users\Davorka\Desktop\0-1410155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4857784" cy="3419469"/>
          </a:xfrm>
          <a:prstGeom prst="rect">
            <a:avLst/>
          </a:prstGeom>
          <a:noFill/>
        </p:spPr>
      </p:pic>
      <p:pic>
        <p:nvPicPr>
          <p:cNvPr id="1028" name="Picture 4" descr="C:\Users\Davorka\Desktop\vesna-bosan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0"/>
            <a:ext cx="4357686" cy="3071810"/>
          </a:xfrm>
          <a:prstGeom prst="rect">
            <a:avLst/>
          </a:prstGeom>
          <a:noFill/>
        </p:spPr>
      </p:pic>
      <p:sp>
        <p:nvSpPr>
          <p:cNvPr id="7" name="TekstniOkvir 6"/>
          <p:cNvSpPr txBox="1"/>
          <p:nvPr/>
        </p:nvSpPr>
        <p:spPr>
          <a:xfrm>
            <a:off x="214282" y="3286124"/>
            <a:ext cx="1571636" cy="203132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Branko Borković –mladi Jastreb zamjenik zapovjednika obrane Vukovara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072330" y="1000108"/>
            <a:ext cx="1857389" cy="23083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Mile </a:t>
            </a:r>
            <a:r>
              <a:rPr lang="hr-HR" dirty="0" err="1" smtClean="0">
                <a:solidFill>
                  <a:schemeClr val="bg1"/>
                </a:solidFill>
              </a:rPr>
              <a:t>Dedaković</a:t>
            </a:r>
            <a:r>
              <a:rPr lang="hr-HR" dirty="0" smtClean="0">
                <a:solidFill>
                  <a:schemeClr val="bg1"/>
                </a:solidFill>
              </a:rPr>
              <a:t> – Jastreb  zapovjednik 204. vukovarske brigade  i zapovjednik obrane Vukovara 1991.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714348" y="714356"/>
            <a:ext cx="1643074" cy="23083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Dr</a:t>
            </a:r>
            <a:r>
              <a:rPr lang="hr-HR" dirty="0" smtClean="0">
                <a:solidFill>
                  <a:schemeClr val="bg1"/>
                </a:solidFill>
              </a:rPr>
              <a:t>. Vesna Bosanac, ravnateljica vukovarske bolnice prije i za vrijeme bitke za Vukovar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i-u-mojoj-skoli-vukovar-svijetli-12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85728"/>
            <a:ext cx="8786842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 smtClean="0"/>
              <a:t>Odnosi snaga u obrani Vukovara 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72066" y="2071678"/>
            <a:ext cx="3857620" cy="42124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Dok je neprijatelj bio</a:t>
            </a:r>
          </a:p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znatno nadmoćniji,</a:t>
            </a:r>
          </a:p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oko 50000 dobro </a:t>
            </a:r>
          </a:p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Naoružanih vojnika JNA i srpskih paravojnih snaga</a:t>
            </a:r>
          </a:p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650 tenkova</a:t>
            </a:r>
          </a:p>
          <a:p>
            <a:pPr>
              <a:buNone/>
            </a:pPr>
            <a:r>
              <a:rPr lang="hr-HR" sz="2800" dirty="0" smtClean="0">
                <a:latin typeface="Comic Sans MS" pitchFamily="66" charset="0"/>
              </a:rPr>
              <a:t>700 oklopnih transportera</a:t>
            </a:r>
          </a:p>
          <a:p>
            <a:pPr>
              <a:buNone/>
            </a:pPr>
            <a:endParaRPr lang="hr-HR" dirty="0" smtClean="0"/>
          </a:p>
        </p:txBody>
      </p:sp>
      <p:sp>
        <p:nvSpPr>
          <p:cNvPr id="4" name="Pravokutnik 3"/>
          <p:cNvSpPr/>
          <p:nvPr/>
        </p:nvSpPr>
        <p:spPr>
          <a:xfrm>
            <a:off x="928662" y="2143116"/>
            <a:ext cx="371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800" dirty="0" smtClean="0">
                <a:solidFill>
                  <a:srgbClr val="FF0000"/>
                </a:solidFill>
                <a:latin typeface="Comic Sans MS" pitchFamily="66" charset="0"/>
              </a:rPr>
              <a:t>Procjenjuje se da je grad branilo između 1800 i 2500 pripadnika policije, garde i dragovoljaca pristiglih iz svih dijelova Hrvatske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i-u-mojoj-skoli-vukovar-svijetli-19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 </a:t>
            </a:r>
            <a:r>
              <a:rPr lang="hr-HR" sz="3600" dirty="0" smtClean="0"/>
              <a:t>Posljedice bitke za Vukovar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64344" y="1571613"/>
            <a:ext cx="4038600" cy="47248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700 ubijenih hrvatskih    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       </a:t>
            </a:r>
            <a:r>
              <a:rPr lang="hr-HR" dirty="0" err="1" smtClean="0">
                <a:solidFill>
                  <a:srgbClr val="FF0000"/>
                </a:solidFill>
                <a:latin typeface="Comic Sans MS" pitchFamily="66" charset="0"/>
              </a:rPr>
              <a:t>brantelja</a:t>
            </a:r>
            <a:endParaRPr lang="hr-H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2000  poginulih  civila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260 ubijenih ranjenika  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       na  Ovčari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364 nestale osobe iz 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       Vukovara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70 oštećenih i uništenih </a:t>
            </a:r>
          </a:p>
          <a:p>
            <a:pPr>
              <a:buNone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     spomenika kulture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00628" y="1500175"/>
            <a:ext cx="3857652" cy="50720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7500 poginulih  srpskih 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          agresora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30 000 ranjenih pripadnika         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            srpskih postrojbi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600 uništenih tenkova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24 srušena zrakoplova  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      JNA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800 000 ispaljenih </a:t>
            </a:r>
          </a:p>
          <a:p>
            <a:pPr>
              <a:buNone/>
            </a:pPr>
            <a:r>
              <a:rPr lang="hr-HR" sz="2400" dirty="0" smtClean="0">
                <a:latin typeface="Comic Sans MS" pitchFamily="66" charset="0"/>
              </a:rPr>
              <a:t>  projektila na Vukovar</a:t>
            </a:r>
            <a:endParaRPr lang="hr-H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628" y="785794"/>
            <a:ext cx="3686172" cy="55697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Bitka za Vukovar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najveća je i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najkrvavija bitka u</a:t>
            </a:r>
            <a:r>
              <a:rPr lang="hr-HR" sz="2800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Domovinskom ratu.</a:t>
            </a:r>
          </a:p>
          <a:p>
            <a:pPr>
              <a:buNone/>
            </a:pPr>
            <a:endParaRPr lang="hr-HR" sz="28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Vukovar je postao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simbol herojskog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otpora i osobnog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žrtvovanja u obrani</a:t>
            </a:r>
          </a:p>
          <a:p>
            <a:pPr>
              <a:buNone/>
            </a:pPr>
            <a:r>
              <a:rPr lang="hr-HR" sz="2800" b="1" dirty="0" smtClean="0">
                <a:latin typeface="Comic Sans MS" pitchFamily="66" charset="0"/>
              </a:rPr>
              <a:t>domovine.</a:t>
            </a:r>
          </a:p>
          <a:p>
            <a:pPr>
              <a:buNone/>
            </a:pPr>
            <a:endParaRPr lang="hr-HR" sz="2800" b="1" dirty="0" smtClean="0">
              <a:latin typeface="Comic Sans MS" pitchFamily="66" charset="0"/>
            </a:endParaRPr>
          </a:p>
          <a:p>
            <a:pPr>
              <a:buNone/>
            </a:pPr>
            <a:endParaRPr lang="hr-HR" sz="2800" b="1" dirty="0">
              <a:latin typeface="Comic Sans MS" pitchFamily="66" charset="0"/>
            </a:endParaRPr>
          </a:p>
        </p:txBody>
      </p:sp>
      <p:pic>
        <p:nvPicPr>
          <p:cNvPr id="4" name="Picture 4" descr="vodotoran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715404" cy="1428760"/>
          </a:xfrm>
        </p:spPr>
        <p:txBody>
          <a:bodyPr>
            <a:noAutofit/>
          </a:bodyPr>
          <a:lstStyle/>
          <a:p>
            <a:pPr algn="ctr"/>
            <a:r>
              <a:rPr lang="hr-HR" sz="3600" dirty="0" smtClean="0">
                <a:solidFill>
                  <a:schemeClr val="tx1"/>
                </a:solidFill>
                <a:latin typeface="Comic Sans MS" pitchFamily="66" charset="0"/>
              </a:rPr>
              <a:t>Vukovarska priča traje već 5000 godina</a:t>
            </a:r>
            <a:br>
              <a:rPr lang="hr-HR" sz="36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3600" dirty="0" smtClean="0">
                <a:solidFill>
                  <a:schemeClr val="tx1"/>
                </a:solidFill>
                <a:latin typeface="Comic Sans MS" pitchFamily="66" charset="0"/>
              </a:rPr>
              <a:t> o čemu svjedoče arheološki nalazi iz Vučedola.</a:t>
            </a:r>
            <a:endParaRPr lang="hr-HR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Davorka\Desktop\vucedolska_golubica_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21004232">
            <a:off x="670174" y="2672645"/>
            <a:ext cx="3929090" cy="3143272"/>
          </a:xfrm>
          <a:prstGeom prst="rect">
            <a:avLst/>
          </a:prstGeom>
          <a:noFill/>
        </p:spPr>
      </p:pic>
      <p:pic>
        <p:nvPicPr>
          <p:cNvPr id="5122" name="Picture 2" descr="C:\Users\Davorka\Desktop\preuzmi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786183" cy="2824170"/>
          </a:xfrm>
          <a:prstGeom prst="rect">
            <a:avLst/>
          </a:prstGeom>
          <a:noFill/>
        </p:spPr>
      </p:pic>
      <p:pic>
        <p:nvPicPr>
          <p:cNvPr id="5124" name="Picture 4" descr="C:\Users\Davorka\Desktop\Bikonična_zdjela,_vučedolska_kult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857736"/>
            <a:ext cx="3429024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i-u-mojoj-skoli-vukovar-svijetli-20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357166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Davorka\Desktop\Vukovar-cross-h-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142843" y="0"/>
            <a:ext cx="9001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        “</a:t>
            </a:r>
            <a:r>
              <a:rPr lang="hr-HR" sz="2400" dirty="0" err="1" smtClean="0">
                <a:solidFill>
                  <a:schemeClr val="bg1"/>
                </a:solidFill>
                <a:latin typeface="Comic Sans MS" pitchFamily="66" charset="0"/>
              </a:rPr>
              <a:t>Navik</a:t>
            </a:r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 on živi </a:t>
            </a:r>
            <a:r>
              <a:rPr lang="hr-HR" sz="2400" dirty="0" err="1" smtClean="0">
                <a:solidFill>
                  <a:schemeClr val="bg1"/>
                </a:solidFill>
                <a:latin typeface="Comic Sans MS" pitchFamily="66" charset="0"/>
              </a:rPr>
              <a:t>ki</a:t>
            </a:r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omic Sans MS" pitchFamily="66" charset="0"/>
              </a:rPr>
              <a:t>zgine</a:t>
            </a:r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 pošteno”,</a:t>
            </a:r>
          </a:p>
          <a:p>
            <a:pPr algn="ctr"/>
            <a:r>
              <a:rPr lang="hr-HR" sz="2400" dirty="0" smtClean="0">
                <a:solidFill>
                  <a:schemeClr val="bg1"/>
                </a:solidFill>
                <a:latin typeface="Comic Sans MS" pitchFamily="66" charset="0"/>
              </a:rPr>
              <a:t> glagoljicom uklesan natpis na križu u Vukovaru koji je podignut 1998. godine u čast i slavu svim poginulima  za slobodu Hrvatske.</a:t>
            </a:r>
            <a:endParaRPr lang="hr-H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i-u-mojoj-skoli-vukovar-svijetli-22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0"/>
            <a:ext cx="8858280" cy="6858000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571472" y="0"/>
            <a:ext cx="2000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Comic Sans MS" pitchFamily="66" charset="0"/>
              </a:rPr>
              <a:t>Vukovar danas</a:t>
            </a:r>
            <a:endParaRPr lang="hr-HR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Davorka\Desktop\41125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858280" cy="6572272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357158" y="0"/>
            <a:ext cx="204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Vukovar danas</a:t>
            </a:r>
            <a:endParaRPr lang="hr-HR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Bitka za Vukovar imala je veliko strateško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značenje za tijek Domovinskog rata.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Neprijatelj je naišao na nepredviđen i žestok 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otpor hrvatskih branitelja, što je zaustavilo 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njihov pohod na ostatak Hrvatske.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Stravične slike  grada Vukovara razorenog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do neprepoznatljivosti obišle su svijet i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ubrzale međunarodno priznanje Republike</a:t>
            </a:r>
          </a:p>
          <a:p>
            <a:pPr>
              <a:buNone/>
            </a:pPr>
            <a:r>
              <a:rPr lang="hr-HR" dirty="0" smtClean="0">
                <a:latin typeface="Comic Sans MS" pitchFamily="66" charset="0"/>
              </a:rPr>
              <a:t>Hrvatske.</a:t>
            </a:r>
            <a:endParaRPr lang="hr-HR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Davorka\Downloads\i-u-mojoj-skoli-vukovar-svijetli-21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0" y="0"/>
            <a:ext cx="2360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Vukovar danas</a:t>
            </a:r>
            <a:endParaRPr lang="hr-HR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r-HR" sz="3200" dirty="0" smtClean="0">
                <a:latin typeface="Comic Sans MS" pitchFamily="66" charset="0"/>
              </a:rPr>
              <a:t>     …nikada nećemo zaboraviti </a:t>
            </a:r>
          </a:p>
          <a:p>
            <a:pPr algn="ctr">
              <a:buNone/>
            </a:pPr>
            <a:r>
              <a:rPr lang="hr-HR" sz="3200" smtClean="0">
                <a:latin typeface="Comic Sans MS" pitchFamily="66" charset="0"/>
              </a:rPr>
              <a:t>     tvoju  </a:t>
            </a:r>
            <a:r>
              <a:rPr lang="hr-HR" sz="3200" dirty="0" smtClean="0">
                <a:latin typeface="Comic Sans MS" pitchFamily="66" charset="0"/>
              </a:rPr>
              <a:t>žrtvu za domovinu…</a:t>
            </a:r>
          </a:p>
          <a:p>
            <a:pPr algn="ctr">
              <a:buNone/>
            </a:pPr>
            <a:endParaRPr lang="hr-HR" sz="3200" dirty="0" smtClean="0">
              <a:latin typeface="Comic Sans MS" pitchFamily="66" charset="0"/>
            </a:endParaRPr>
          </a:p>
          <a:p>
            <a:pPr algn="ctr">
              <a:buNone/>
            </a:pPr>
            <a:endParaRPr lang="hr-HR" sz="3200" dirty="0" smtClean="0">
              <a:latin typeface="Comic Sans MS" pitchFamily="66" charset="0"/>
            </a:endParaRPr>
          </a:p>
          <a:p>
            <a:pPr algn="ctr">
              <a:buNone/>
            </a:pPr>
            <a:endParaRPr lang="hr-HR" sz="3200" dirty="0" smtClean="0">
              <a:latin typeface="Comic Sans MS" pitchFamily="66" charset="0"/>
            </a:endParaRPr>
          </a:p>
          <a:p>
            <a:pPr algn="ctr">
              <a:buNone/>
            </a:pPr>
            <a:endParaRPr lang="hr-HR" sz="3200" dirty="0" smtClean="0">
              <a:latin typeface="Comic Sans MS" pitchFamily="66" charset="0"/>
            </a:endParaRPr>
          </a:p>
        </p:txBody>
      </p:sp>
      <p:pic>
        <p:nvPicPr>
          <p:cNvPr id="2051" name="Picture 3" descr="C:\Users\Davorka\Desktop\preuz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2458">
            <a:off x="522709" y="364682"/>
            <a:ext cx="2288962" cy="1714512"/>
          </a:xfrm>
          <a:prstGeom prst="rect">
            <a:avLst/>
          </a:prstGeom>
          <a:noFill/>
        </p:spPr>
      </p:pic>
      <p:pic>
        <p:nvPicPr>
          <p:cNvPr id="2052" name="Picture 4" descr="C:\Users\Davorka\Desktop\0001308477_s_0_cj5xu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643314"/>
            <a:ext cx="1785950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29642" cy="914400"/>
          </a:xfrm>
        </p:spPr>
        <p:txBody>
          <a:bodyPr>
            <a:noAutofit/>
          </a:bodyPr>
          <a:lstStyle/>
          <a:p>
            <a:pPr algn="ctr"/>
            <a:r>
              <a:rPr lang="hr-HR" sz="3200" dirty="0" smtClean="0">
                <a:solidFill>
                  <a:schemeClr val="tx1"/>
                </a:solidFill>
                <a:latin typeface="Comic Sans MS" pitchFamily="66" charset="0"/>
              </a:rPr>
              <a:t>Kroz vukovarsko područje prolazili su Iliri, Kelti, Rimljani i brojni drugi narodi.</a:t>
            </a:r>
            <a:endParaRPr lang="hr-HR" sz="32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Davorka\Desktop\095414_0bdc6e856d6b0ab731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8786842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914400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U sačuvanim pisanim dokumentima Vukovar se spominje već početkom 13. st. kao </a:t>
            </a:r>
            <a:r>
              <a:rPr lang="hr-HR" sz="2800" dirty="0" err="1" smtClean="0">
                <a:solidFill>
                  <a:schemeClr val="tx1"/>
                </a:solidFill>
                <a:latin typeface="Comic Sans MS" pitchFamily="66" charset="0"/>
              </a:rPr>
              <a:t>Volko</a:t>
            </a: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, hrvatski </a:t>
            </a:r>
            <a:r>
              <a:rPr lang="hr-HR" sz="2800" dirty="0" err="1" smtClean="0">
                <a:solidFill>
                  <a:schemeClr val="tx1"/>
                </a:solidFill>
                <a:latin typeface="Comic Sans MS" pitchFamily="66" charset="0"/>
              </a:rPr>
              <a:t>Vukovo</a:t>
            </a: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. </a:t>
            </a:r>
            <a:b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</a:rPr>
              <a:t>Od 14. st. sve više se upotrebljava pomađareni naziv Vukovar.</a:t>
            </a:r>
            <a:endParaRPr lang="hr-HR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Davorka\Desktop\k2lpj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715404" cy="5143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29684" cy="914400"/>
          </a:xfrm>
        </p:spPr>
        <p:txBody>
          <a:bodyPr>
            <a:noAutofit/>
          </a:bodyPr>
          <a:lstStyle/>
          <a:p>
            <a:pPr algn="ctr"/>
            <a:r>
              <a:rPr lang="hr-HR" sz="3200" dirty="0" smtClean="0">
                <a:solidFill>
                  <a:schemeClr val="tx1"/>
                </a:solidFill>
                <a:latin typeface="Comic Sans MS" pitchFamily="66" charset="0"/>
              </a:rPr>
              <a:t>Od 18. st. na  vukovarskom području  uz Hrvate žive Mađari, Srbi, Nijemci, Židovi, Ukrajinci, </a:t>
            </a:r>
            <a:r>
              <a:rPr lang="hr-HR" sz="3200" dirty="0" err="1" smtClean="0">
                <a:solidFill>
                  <a:schemeClr val="tx1"/>
                </a:solidFill>
                <a:latin typeface="Comic Sans MS" pitchFamily="66" charset="0"/>
              </a:rPr>
              <a:t>Rusini</a:t>
            </a:r>
            <a:r>
              <a:rPr lang="hr-HR" sz="3200" dirty="0" smtClean="0">
                <a:solidFill>
                  <a:schemeClr val="tx1"/>
                </a:solidFill>
                <a:latin typeface="Comic Sans MS" pitchFamily="66" charset="0"/>
              </a:rPr>
              <a:t>, Slovaci.</a:t>
            </a:r>
            <a:endParaRPr lang="hr-HR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Davorka\Desktop\Vuko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8358246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86780" cy="1843094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1910. g. Vukovar je imao 10 400 stanovnika od čega 4000 Hrvata, 3500 Nijemaca, 1600 Srba, 950 Mađara i drugih.</a:t>
            </a:r>
            <a:endParaRPr lang="hr-HR" sz="2800" dirty="0">
              <a:solidFill>
                <a:schemeClr val="tx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Davorka\Desktop\vukov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786842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0"/>
            <a:ext cx="8501122" cy="2000240"/>
          </a:xfrm>
        </p:spPr>
        <p:txBody>
          <a:bodyPr/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Vukovar se smjestio u sjeveroistočnom dijelu Republike Hrvatske i sjedište je Vukovarsko-srijemske županije.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Nalazi se na </a:t>
            </a:r>
            <a:r>
              <a:rPr lang="hr-HR" sz="2800" dirty="0" err="1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razmeđi</a:t>
            </a:r>
            <a:r>
              <a:rPr lang="hr-HR" sz="2800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 povijesnih pokrajina istočne Slavonije i zapadnog Srijema. Leži na ušću  rijeke Vuke u Dunav i najveća je Hrvatska riječna luka.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400" dirty="0" smtClean="0">
                <a:latin typeface="Times New Roman" pitchFamily="18" charset="0"/>
                <a:cs typeface="Times New Roman" pitchFamily="18" charset="0"/>
              </a:rPr>
            </a:br>
            <a:endParaRPr lang="hr-HR" sz="2400" dirty="0">
              <a:latin typeface="Comic Sans MS" pitchFamily="66" charset="0"/>
            </a:endParaRPr>
          </a:p>
        </p:txBody>
      </p:sp>
      <p:pic>
        <p:nvPicPr>
          <p:cNvPr id="6" name="Rezervirano mjesto sadržaja 5" descr="map-of-vukovar-and-srije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714620"/>
            <a:ext cx="6572296" cy="414338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718</TotalTime>
  <Words>975</Words>
  <Application>Microsoft Office PowerPoint</Application>
  <PresentationFormat>Prikaz na zaslonu (4:3)</PresentationFormat>
  <Paragraphs>111</Paragraphs>
  <Slides>46</Slides>
  <Notes>1</Notes>
  <HiddenSlides>4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47" baseType="lpstr">
      <vt:lpstr>Metro</vt:lpstr>
      <vt:lpstr>Slajd 1</vt:lpstr>
      <vt:lpstr>Slajd 2</vt:lpstr>
      <vt:lpstr>Slajd 3</vt:lpstr>
      <vt:lpstr>Vukovarska priča traje već 5000 godina  o čemu svjedoče arheološki nalazi iz Vučedola.</vt:lpstr>
      <vt:lpstr>Kroz vukovarsko područje prolazili su Iliri, Kelti, Rimljani i brojni drugi narodi.</vt:lpstr>
      <vt:lpstr>U sačuvanim pisanim dokumentima Vukovar se spominje već početkom 13. st. kao Volko, hrvatski Vukovo.  Od 14. st. sve više se upotrebljava pomađareni naziv Vukovar.</vt:lpstr>
      <vt:lpstr>Od 18. st. na  vukovarskom području  uz Hrvate žive Mađari, Srbi, Nijemci, Židovi, Ukrajinci, Rusini, Slovaci.</vt:lpstr>
      <vt:lpstr>1910. g. Vukovar je imao 10 400 stanovnika od čega 4000 Hrvata, 3500 Nijemaca, 1600 Srba, 950 Mađara i drugih.</vt:lpstr>
      <vt:lpstr>Vukovar se smjestio u sjeveroistočnom dijelu Republike Hrvatske i sjedište je Vukovarsko-srijemske županije. Nalazi se na razmeđi povijesnih pokrajina istočne Slavonije i zapadnog Srijema. Leži na ušću  rijeke Vuke u Dunav i najveća je Hrvatska riječna luka. </vt:lpstr>
      <vt:lpstr>1991. godine Vukovar je imao 47 000 stanovnika od čega 47,2% Hrvata, 32,3% Srba, 1,5% Mađara i 19% ostalih.</vt:lpstr>
      <vt:lpstr>A povijesni barokni centar davao je Vukovaru prepoznatljiv izgled.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Na </vt:lpstr>
      <vt:lpstr>Slajd 21</vt:lpstr>
      <vt:lpstr>Na Ovčari su, nakon pada Vukovara zatočeni,  mučeni a potom ubijeni ranjenici, medicinsko osoblje,  starci i novinari dovedeni iz vukovarske bolnice, njih 261. Najmlađa žrtva Ovčare imala je samo 16 godina. </vt:lpstr>
      <vt:lpstr>Slajd 23</vt:lpstr>
      <vt:lpstr>Slajd 24</vt:lpstr>
      <vt:lpstr> Vukovarska bolnica zbrinjavala je sve ranjenike bez obzira na nacionalnost. U podrumu su se odvijale sve operacije i rađala djeca.</vt:lpstr>
      <vt:lpstr>Unatoč  vidljivim oznakama Crvenog križa na krovu i u dvorištu,  na bolnicu je svakodnevno padalo prosječno 70-80 granata, a katkad i više od 700 granata dnevno. Liječnici i medicinsko osoblje radili su u vrlo teškim uvjetima, bez dovoljno lijekova, sanitetskog materijala, struje, hrane i vode. </vt:lpstr>
      <vt:lpstr>Slajd 27</vt:lpstr>
      <vt:lpstr>Slajd 28</vt:lpstr>
      <vt:lpstr>Slajd 29</vt:lpstr>
      <vt:lpstr> Memorijalno groblje je najveća masovna grobnica u Europi nakon Drugoga svjetskog rata.  robnica a u Europi nakon Drugoga svjetskog rata.  </vt:lpstr>
      <vt:lpstr>Na groblju 938 bijelih križeva predstavlja svaku žrtvu Vukovara. Posebno su izdvojena dva križa koji predstavljaju najmlađu žrtvu koja je imala 6 mjeseci  i najstariju  104 godine. </vt:lpstr>
      <vt:lpstr>Blago Zadro jedan od  najvećih heroja Domovinskog rata , poginuo braneći Vukovar 16 listopada 1991. g.,  posmrtno je dobio čin general-bojnika.</vt:lpstr>
      <vt:lpstr>Slajd 33</vt:lpstr>
      <vt:lpstr>Dr.</vt:lpstr>
      <vt:lpstr>Slajd 35</vt:lpstr>
      <vt:lpstr>Odnosi snaga u obrani Vukovara </vt:lpstr>
      <vt:lpstr>Slajd 37</vt:lpstr>
      <vt:lpstr> Posljedice bitke za Vukovar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1991. godina izuzetno značajna za Vukovar, no njegova povijest ne počinje i ne završava te godine</dc:title>
  <dc:creator>Davorka Mikić</dc:creator>
  <cp:lastModifiedBy>KOS</cp:lastModifiedBy>
  <cp:revision>85</cp:revision>
  <dcterms:created xsi:type="dcterms:W3CDTF">2015-11-03T14:32:27Z</dcterms:created>
  <dcterms:modified xsi:type="dcterms:W3CDTF">2015-11-20T07:41:33Z</dcterms:modified>
</cp:coreProperties>
</file>