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07" r:id="rId3"/>
    <p:sldId id="309" r:id="rId4"/>
    <p:sldId id="308" r:id="rId5"/>
    <p:sldId id="310" r:id="rId6"/>
    <p:sldId id="311" r:id="rId7"/>
    <p:sldId id="264" r:id="rId8"/>
    <p:sldId id="313" r:id="rId9"/>
    <p:sldId id="319" r:id="rId10"/>
    <p:sldId id="258" r:id="rId11"/>
    <p:sldId id="259" r:id="rId12"/>
    <p:sldId id="260" r:id="rId13"/>
    <p:sldId id="261" r:id="rId14"/>
    <p:sldId id="325" r:id="rId15"/>
    <p:sldId id="354" r:id="rId16"/>
    <p:sldId id="327" r:id="rId17"/>
    <p:sldId id="341" r:id="rId18"/>
    <p:sldId id="346" r:id="rId19"/>
    <p:sldId id="343" r:id="rId20"/>
    <p:sldId id="350" r:id="rId21"/>
    <p:sldId id="344" r:id="rId22"/>
    <p:sldId id="348" r:id="rId23"/>
    <p:sldId id="267" r:id="rId24"/>
    <p:sldId id="268" r:id="rId25"/>
    <p:sldId id="315" r:id="rId26"/>
    <p:sldId id="316" r:id="rId27"/>
    <p:sldId id="317" r:id="rId28"/>
    <p:sldId id="339" r:id="rId29"/>
    <p:sldId id="321" r:id="rId30"/>
    <p:sldId id="322" r:id="rId31"/>
    <p:sldId id="337" r:id="rId32"/>
    <p:sldId id="338" r:id="rId33"/>
    <p:sldId id="335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FFCCFF"/>
    <a:srgbClr val="FFCCCC"/>
    <a:srgbClr val="FF99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028B-7B79-4EC6-9319-E95E4C6CF627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0AE8-C55F-451F-906B-36B869A7BB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30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FC21D-8E8F-44AD-883E-D7843AB7804F}" type="slidenum">
              <a:rPr lang="hr-HR" altLang="sr-Latn-RS">
                <a:solidFill>
                  <a:prstClr val="black"/>
                </a:solidFill>
              </a:rPr>
              <a:pPr/>
              <a:t>6</a:t>
            </a:fld>
            <a:endParaRPr lang="hr-HR" altLang="sr-Latn-RS">
              <a:solidFill>
                <a:prstClr val="black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6F007-78BA-46B3-825F-A757DF209D55}" type="slidenum">
              <a:rPr lang="hr-HR" altLang="sr-Latn-RS"/>
              <a:pPr/>
              <a:t>22</a:t>
            </a:fld>
            <a:endParaRPr lang="hr-HR" altLang="sr-Latn-R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4C44D-1336-47C1-B271-AEC9D11FA163}" type="slidenum">
              <a:rPr lang="hr-HR" altLang="sr-Latn-RS"/>
              <a:pPr/>
              <a:t>23</a:t>
            </a:fld>
            <a:endParaRPr lang="hr-HR" altLang="sr-Latn-R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FC001-FBD1-456B-8390-821238874F95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8AF2-8803-4662-9361-5CFCD10C7863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F9FC6-5784-435E-8262-10B3979A1D0B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FEEE1-870E-4D97-87AA-AF98A951DFB7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FF0C0-02BB-4093-95EC-09EF3ECE029C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BE01-5E2D-49A5-9FE4-89647EBC3B0D}" type="slidenum">
              <a:rPr lang="hr-HR" altLang="sr-Latn-RS"/>
              <a:pPr/>
              <a:t>17</a:t>
            </a:fld>
            <a:endParaRPr lang="hr-HR" altLang="sr-Latn-R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7BADE-17FF-4739-8542-5504D6C18759}" type="slidenum">
              <a:rPr lang="hr-HR" altLang="sr-Latn-RS"/>
              <a:pPr/>
              <a:t>19</a:t>
            </a:fld>
            <a:endParaRPr lang="hr-HR" altLang="sr-Latn-R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093C5-13AE-4FCF-9158-27273C1C6362}" type="slidenum">
              <a:rPr lang="hr-HR" altLang="sr-Latn-RS"/>
              <a:pPr/>
              <a:t>21</a:t>
            </a:fld>
            <a:endParaRPr lang="hr-HR" altLang="sr-Latn-R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/>
              <a:t>demonstrirati i 10 X napraviti vježbu koljeno-dlan suprotne ruke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5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5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C416D-1254-45B4-A88E-875666BE665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3771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45BE37-5510-4B0F-9A59-3866179211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427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FA3EFC-7E74-4902-9C3D-0AA31835C02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759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E8BD-AC39-47DD-88F9-47F75D476C42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CF6B-E9C8-4DD0-A186-3D859A9967DF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1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C6AE-76BF-4021-9DE2-365C0A4EF8FC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67BD8-EC8F-48FA-B91E-72C7E7DC8D9F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06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44DB8-4433-4416-9832-51D20CD304B5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962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3EA6-AA78-44E3-A5F5-98E5F4042776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3A43-855C-406D-ADEE-95F7E089D94D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1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29D4F-7F68-4166-BD9A-6A48F4848FC0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D278B-BBB4-4541-A472-189D77AC4D5D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3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38053-90C0-408F-8342-C729DBE40420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4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E2C10-D077-455C-9D55-367907CCBFC0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0BF569-60D7-48D3-B720-8FB97C859B1A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41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 četir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003BC6-77E9-467F-8759-4EB06F7C7419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48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45BE37-5510-4B0F-9A59-3866179211D3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8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C416D-1254-45B4-A88E-875666BE665A}" type="slidenum">
              <a:rPr lang="hr-HR" altLang="sr-Latn-RS">
                <a:solidFill>
                  <a:srgbClr val="000000"/>
                </a:solidFill>
              </a:rPr>
              <a:pPr/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07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1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99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8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02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18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5E35-A56F-451A-9758-23435AC707E5}" type="datetimeFigureOut">
              <a:rPr lang="hr-HR" smtClean="0"/>
              <a:t>17.12.2014.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EA41-1E03-4B70-A2F1-3428E0301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1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effectLst/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000B17D-3F86-4A1E-A227-25530CA087B2}" type="slidenum">
              <a:rPr lang="hr-HR" altLang="sr-Latn-R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					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                        </a:t>
            </a:r>
            <a:r>
              <a:rPr lang="hr-HR" sz="2600" b="1" dirty="0" smtClean="0">
                <a:solidFill>
                  <a:srgbClr val="006600"/>
                </a:solidFill>
                <a:latin typeface="Cooper Black" panose="0208090404030B020404" pitchFamily="18" charset="0"/>
              </a:rPr>
              <a:t>i OBRAZOVANJU</a:t>
            </a:r>
            <a:endParaRPr lang="hr-HR" b="1" dirty="0" smtClean="0">
              <a:solidFill>
                <a:srgbClr val="006600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hr-HR" dirty="0" smtClean="0"/>
              <a:t>	</a:t>
            </a:r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   Ivana </a:t>
            </a:r>
            <a:r>
              <a:rPr lang="hr-HR" dirty="0" err="1" smtClean="0"/>
              <a:t>Rajčević</a:t>
            </a:r>
            <a:r>
              <a:rPr lang="hr-HR" dirty="0" smtClean="0"/>
              <a:t> </a:t>
            </a:r>
            <a:r>
              <a:rPr lang="hr-HR" dirty="0" err="1" smtClean="0"/>
              <a:t>Vujanić</a:t>
            </a:r>
            <a:r>
              <a:rPr lang="hr-HR" dirty="0" smtClean="0"/>
              <a:t>, </a:t>
            </a:r>
          </a:p>
          <a:p>
            <a:pPr marL="0" indent="0">
              <a:buNone/>
            </a:pPr>
            <a:r>
              <a:rPr lang="hr-HR" sz="2100" dirty="0" smtClean="0"/>
              <a:t>                                                                                                     stručni suradnik psiholog      				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8730"/>
            <a:ext cx="6992888" cy="33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čni luk 3"/>
          <p:cNvSpPr/>
          <p:nvPr/>
        </p:nvSpPr>
        <p:spPr>
          <a:xfrm>
            <a:off x="2627784" y="332656"/>
            <a:ext cx="4464496" cy="1332148"/>
          </a:xfrm>
          <a:prstGeom prst="blockArc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031940" y="3398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KATOLIČKA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080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75" y="152523"/>
            <a:ext cx="5545137" cy="2376488"/>
          </a:xfrm>
        </p:spPr>
        <p:txBody>
          <a:bodyPr/>
          <a:lstStyle/>
          <a:p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kapacitet</a:t>
            </a:r>
            <a:r>
              <a:rPr lang="hr-HR" altLang="sr-Latn-RS" sz="2200" b="1" dirty="0"/>
              <a:t> radnog pamćenja je </a:t>
            </a: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ograničen</a:t>
            </a:r>
            <a:b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altLang="sr-Latn-RS" sz="2200" b="1" dirty="0">
                <a:solidFill>
                  <a:srgbClr val="FF0000"/>
                </a:solidFill>
              </a:rPr>
              <a:t/>
            </a:r>
            <a:br>
              <a:rPr lang="hr-HR" altLang="sr-Latn-RS" sz="2200" b="1" dirty="0">
                <a:solidFill>
                  <a:srgbClr val="FF0000"/>
                </a:solidFill>
              </a:rPr>
            </a:br>
            <a:r>
              <a:rPr lang="hr-HR" altLang="sr-Latn-RS" sz="2200" b="1" dirty="0" smtClean="0"/>
              <a:t>tijekom </a:t>
            </a:r>
            <a:r>
              <a:rPr lang="hr-HR" altLang="sr-Latn-RS" sz="2200" b="1" dirty="0" smtClean="0">
                <a:solidFill>
                  <a:schemeClr val="accent2">
                    <a:lumMod val="75000"/>
                  </a:schemeClr>
                </a:solidFill>
              </a:rPr>
              <a:t>jedne nastavne teme </a:t>
            </a:r>
            <a:r>
              <a:rPr lang="hr-HR" altLang="sr-Latn-RS" sz="2200" b="1" dirty="0">
                <a:solidFill>
                  <a:srgbClr val="FF3300"/>
                </a:solidFill>
              </a:rPr>
              <a:t/>
            </a:r>
            <a:br>
              <a:rPr lang="hr-HR" altLang="sr-Latn-RS" sz="2200" b="1" dirty="0">
                <a:solidFill>
                  <a:srgbClr val="FF3300"/>
                </a:solidFill>
              </a:rPr>
            </a:br>
            <a:r>
              <a:rPr lang="hr-HR" altLang="sr-Latn-RS" sz="2200" b="1" dirty="0">
                <a:solidFill>
                  <a:schemeClr val="tx1"/>
                </a:solidFill>
              </a:rPr>
              <a:t>najviše </a:t>
            </a:r>
            <a:r>
              <a:rPr lang="hr-HR" altLang="sr-Latn-RS" sz="2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5-9</a:t>
            </a: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 novih </a:t>
            </a:r>
            <a:r>
              <a:rPr lang="hr-HR" altLang="sr-Latn-RS" sz="2200" b="1" dirty="0" smtClean="0"/>
              <a:t>ključnih pojmova</a:t>
            </a:r>
            <a:endParaRPr lang="hr-HR" altLang="sr-Latn-RS" sz="2200" b="1" dirty="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3716338"/>
            <a:ext cx="59404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altLang="sr-Latn-RS" sz="2200" i="0" dirty="0">
                <a:solidFill>
                  <a:schemeClr val="tx1"/>
                </a:solidFill>
                <a:effectLst/>
              </a:rPr>
              <a:t/>
            </a:r>
            <a:br>
              <a:rPr lang="hr-HR" altLang="sr-Latn-RS" sz="2200" i="0" dirty="0">
                <a:solidFill>
                  <a:schemeClr val="tx1"/>
                </a:solidFill>
                <a:effectLst/>
              </a:rPr>
            </a:br>
            <a:r>
              <a:rPr lang="hr-HR" altLang="sr-Latn-RS" sz="2200" i="0" dirty="0">
                <a:solidFill>
                  <a:schemeClr val="tx1"/>
                </a:solidFill>
                <a:effectLst/>
              </a:rPr>
              <a:t/>
            </a:r>
            <a:br>
              <a:rPr lang="hr-HR" altLang="sr-Latn-RS" sz="2200" i="0" dirty="0">
                <a:solidFill>
                  <a:schemeClr val="tx1"/>
                </a:solidFill>
                <a:effectLst/>
              </a:rPr>
            </a:br>
            <a:endParaRPr lang="hr-HR" altLang="sr-Latn-RS" sz="22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 flipH="1">
            <a:off x="4860031" y="1628775"/>
            <a:ext cx="4104578" cy="2879725"/>
          </a:xfrm>
          <a:prstGeom prst="homePlate">
            <a:avLst>
              <a:gd name="adj" fmla="val 3938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hr-HR" altLang="sr-Latn-RS" sz="2000" dirty="0" smtClean="0">
                <a:effectLst/>
              </a:rPr>
              <a:t>Sve više od toga -</a:t>
            </a:r>
            <a:r>
              <a:rPr lang="hr-HR" altLang="sr-Latn-RS" sz="2000" dirty="0" smtClean="0"/>
              <a:t>blokada RP –</a:t>
            </a:r>
          </a:p>
          <a:p>
            <a:pPr algn="ctr"/>
            <a:r>
              <a:rPr lang="hr-HR" altLang="sr-Latn-RS" sz="2000" dirty="0" smtClean="0"/>
              <a:t> ne može se naučiti</a:t>
            </a:r>
            <a:endParaRPr lang="hr-HR" altLang="sr-Latn-RS" sz="2200" dirty="0" smtClean="0">
              <a:effectLst/>
            </a:endParaRPr>
          </a:p>
          <a:p>
            <a:pPr algn="ctr"/>
            <a:r>
              <a:rPr lang="hr-HR" altLang="sr-Latn-RS" sz="16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ZATO!!</a:t>
            </a:r>
          </a:p>
          <a:p>
            <a:pPr algn="ctr"/>
            <a:r>
              <a:rPr lang="hr-HR" altLang="sr-Latn-RS" b="1" dirty="0" smtClean="0"/>
              <a:t>Važno je pomoći djeci naučiti grupirati </a:t>
            </a:r>
          </a:p>
          <a:p>
            <a:pPr algn="ctr"/>
            <a:r>
              <a:rPr lang="hr-HR" altLang="sr-Latn-RS" b="1" dirty="0" smtClean="0"/>
              <a:t>više</a:t>
            </a:r>
          </a:p>
          <a:p>
            <a:pPr algn="ctr"/>
            <a:r>
              <a:rPr lang="hr-HR" altLang="sr-Latn-RS" b="1" dirty="0" smtClean="0"/>
              <a:t> podataka u jedan </a:t>
            </a:r>
          </a:p>
          <a:p>
            <a:pPr algn="ctr"/>
            <a:r>
              <a:rPr lang="hr-HR" altLang="sr-Latn-RS" b="1" dirty="0" smtClean="0"/>
              <a:t>  ključni, nadređeni pojam - </a:t>
            </a:r>
            <a:r>
              <a:rPr lang="hr-HR" altLang="sr-Latn-RS" b="1" dirty="0" smtClean="0">
                <a:solidFill>
                  <a:schemeClr val="accent2">
                    <a:lumMod val="75000"/>
                  </a:schemeClr>
                </a:solidFill>
              </a:rPr>
              <a:t>hijerarhija</a:t>
            </a:r>
          </a:p>
          <a:p>
            <a:pPr algn="ctr"/>
            <a:endParaRPr lang="hr-HR" altLang="sr-Latn-RS" sz="1200" dirty="0">
              <a:effectLst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2627313" y="1052736"/>
            <a:ext cx="288925" cy="359445"/>
          </a:xfrm>
          <a:prstGeom prst="downArrow">
            <a:avLst>
              <a:gd name="adj1" fmla="val 50000"/>
              <a:gd name="adj2" fmla="val 4354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hr-H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3" y="2492896"/>
            <a:ext cx="428409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5868144" y="5085184"/>
            <a:ext cx="295232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Ako je dijete izvadilo 15 ključnih pojmova – pomoći mu! Naročito 5.r., 7.r.,  1.sr.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72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79388" y="260350"/>
            <a:ext cx="8640762" cy="1224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5000"/>
              </a:lnSpc>
              <a:spcAft>
                <a:spcPct val="40000"/>
              </a:spcAft>
            </a:pPr>
            <a:r>
              <a:rPr lang="hr-HR" altLang="sr-Latn-RS" sz="2200" i="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obrada</a:t>
            </a:r>
            <a:r>
              <a:rPr lang="en-GB" altLang="sr-Latn-RS" sz="2200" i="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sr-Latn-RS" sz="2200" i="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novog</a:t>
            </a:r>
            <a:r>
              <a:rPr lang="en-GB" altLang="sr-Latn-RS" sz="2200" i="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sr-Latn-RS" sz="2200" i="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pojma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r-HR" altLang="sr-Latn-RS" sz="22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r-HR" altLang="sr-Latn-RS" sz="22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r-HR" altLang="sr-Latn-RS" sz="2200" i="0" dirty="0">
                <a:solidFill>
                  <a:schemeClr val="tx1"/>
                </a:solidFill>
                <a:effectLst/>
              </a:rPr>
              <a:t>dati vremena za</a:t>
            </a:r>
            <a:r>
              <a:rPr lang="en-GB" altLang="sr-Latn-RS" sz="2200" i="0" dirty="0">
                <a:solidFill>
                  <a:schemeClr val="tx1"/>
                </a:solidFill>
                <a:effectLst/>
              </a:rPr>
              <a:t> </a:t>
            </a:r>
            <a:r>
              <a:rPr lang="en-GB" altLang="sr-Latn-RS" sz="2200" i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temeljit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u</a:t>
            </a:r>
            <a:r>
              <a:rPr lang="en-GB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altLang="sr-Latn-RS" sz="2200" i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obrad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u</a:t>
            </a:r>
            <a:r>
              <a:rPr lang="en-GB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altLang="sr-Latn-RS" sz="2200" i="0" dirty="0">
                <a:solidFill>
                  <a:schemeClr val="tx1"/>
                </a:solidFill>
                <a:effectLst/>
              </a:rPr>
              <a:t>u </a:t>
            </a:r>
            <a:r>
              <a:rPr lang="en-GB" altLang="sr-Latn-RS" sz="2200" i="0" dirty="0" err="1">
                <a:solidFill>
                  <a:schemeClr val="tx1"/>
                </a:solidFill>
                <a:effectLst/>
              </a:rPr>
              <a:t>kratkoro</a:t>
            </a:r>
            <a:r>
              <a:rPr lang="hr-HR" altLang="sr-Latn-RS" sz="2200" i="0" dirty="0">
                <a:solidFill>
                  <a:schemeClr val="tx1"/>
                </a:solidFill>
                <a:effectLst/>
              </a:rPr>
              <a:t>č</a:t>
            </a:r>
            <a:r>
              <a:rPr lang="en-GB" altLang="sr-Latn-RS" sz="2200" i="0" dirty="0">
                <a:solidFill>
                  <a:schemeClr val="tx1"/>
                </a:solidFill>
                <a:effectLst/>
              </a:rPr>
              <a:t>nom pam</a:t>
            </a:r>
            <a:r>
              <a:rPr lang="hr-HR" altLang="sr-Latn-RS" sz="2200" i="0" dirty="0">
                <a:solidFill>
                  <a:schemeClr val="tx1"/>
                </a:solidFill>
                <a:effectLst/>
              </a:rPr>
              <a:t>ć</a:t>
            </a:r>
            <a:r>
              <a:rPr lang="en-GB" altLang="sr-Latn-RS" sz="2200" i="0" dirty="0" err="1" smtClean="0">
                <a:solidFill>
                  <a:schemeClr val="tx1"/>
                </a:solidFill>
                <a:effectLst/>
              </a:rPr>
              <a:t>enju</a:t>
            </a:r>
            <a:r>
              <a:rPr lang="hr-HR" altLang="sr-Latn-RS" sz="2200" i="0" dirty="0" smtClean="0">
                <a:solidFill>
                  <a:schemeClr val="tx1"/>
                </a:solidFill>
                <a:effectLst/>
              </a:rPr>
              <a:t> – NE    </a:t>
            </a:r>
          </a:p>
          <a:p>
            <a:pPr algn="l">
              <a:lnSpc>
                <a:spcPct val="85000"/>
              </a:lnSpc>
              <a:spcAft>
                <a:spcPct val="40000"/>
              </a:spcAft>
            </a:pPr>
            <a:r>
              <a:rPr lang="hr-HR" altLang="sr-Latn-RS" sz="2200" i="0" dirty="0" smtClean="0">
                <a:solidFill>
                  <a:schemeClr val="tx1"/>
                </a:solidFill>
                <a:effectLst/>
              </a:rPr>
              <a:t>                                                        LJUTITI SE AKO NE UPAMTE</a:t>
            </a:r>
            <a:endParaRPr lang="hr-HR" altLang="sr-Latn-RS" sz="2200" i="0" dirty="0">
              <a:effectLst/>
            </a:endParaRPr>
          </a:p>
        </p:txBody>
      </p:sp>
      <p:sp>
        <p:nvSpPr>
          <p:cNvPr id="25499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79389" y="1700212"/>
            <a:ext cx="8281044" cy="1800796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hr-HR" altLang="sr-Latn-RS" sz="2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više ponavljanja na različite načine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 typeface="Wingdings"/>
              <a:buChar char="è"/>
            </a:pPr>
            <a:r>
              <a:rPr lang="hr-HR" altLang="sr-Latn-RS" sz="2200" b="1" dirty="0" smtClean="0">
                <a:solidFill>
                  <a:schemeClr val="accent2">
                    <a:lumMod val="75000"/>
                  </a:schemeClr>
                </a:solidFill>
              </a:rPr>
              <a:t>duže </a:t>
            </a:r>
            <a:r>
              <a:rPr lang="hr-HR" altLang="sr-Latn-RS" sz="2200" b="1" dirty="0"/>
              <a:t>zadržavanje u </a:t>
            </a: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kratkoročnom</a:t>
            </a:r>
            <a:r>
              <a:rPr lang="hr-HR" altLang="sr-Latn-RS" sz="2200" b="1" dirty="0"/>
              <a:t> pamćenju </a:t>
            </a:r>
            <a:r>
              <a:rPr lang="hr-HR" altLang="sr-Latn-RS" sz="2200" i="1" dirty="0">
                <a:latin typeface="Times New Roman" pitchFamily="18" charset="0"/>
              </a:rPr>
              <a:t>(obrada</a:t>
            </a:r>
            <a:r>
              <a:rPr lang="hr-HR" altLang="sr-Latn-RS" sz="2200" i="1" dirty="0" smtClean="0">
                <a:latin typeface="Times New Roman" pitchFamily="18" charset="0"/>
              </a:rPr>
              <a:t>)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hr-HR" altLang="sr-Latn-RS" sz="2200" i="1" dirty="0" smtClean="0"/>
              <a:t>npr</a:t>
            </a:r>
            <a:r>
              <a:rPr lang="hr-HR" altLang="sr-Latn-RS" sz="2200" i="1" dirty="0"/>
              <a:t>.</a:t>
            </a:r>
            <a:r>
              <a:rPr lang="hr-HR" altLang="sr-Latn-RS" sz="2200" dirty="0"/>
              <a:t> </a:t>
            </a:r>
            <a:r>
              <a:rPr lang="pl-PL" altLang="sr-Latn-RS" sz="2200" dirty="0"/>
              <a:t>Ja znam, jer sam lumen,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l-PL" altLang="sr-Latn-RS" sz="2200" dirty="0" smtClean="0"/>
              <a:t>                    gustoća </a:t>
            </a:r>
            <a:r>
              <a:rPr lang="pl-PL" altLang="sr-Latn-RS" sz="2200" dirty="0"/>
              <a:t>je masa kroz volumen. 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hr-HR" altLang="sr-Latn-RS" sz="2200" i="1" dirty="0">
              <a:latin typeface="Times New Roman" pitchFamily="18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 typeface="Wingdings"/>
              <a:buChar char="è"/>
            </a:pPr>
            <a:r>
              <a:rPr lang="hr-HR" altLang="sr-Latn-RS" sz="2200" b="1" dirty="0" smtClean="0">
                <a:solidFill>
                  <a:schemeClr val="accent2">
                    <a:lumMod val="75000"/>
                  </a:schemeClr>
                </a:solidFill>
              </a:rPr>
              <a:t>vjerojatnije </a:t>
            </a:r>
            <a:r>
              <a:rPr lang="hr-HR" altLang="sr-Latn-RS" sz="2200" b="1" dirty="0"/>
              <a:t>pohranjivanje u </a:t>
            </a: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dugoročno</a:t>
            </a:r>
            <a:r>
              <a:rPr lang="hr-HR" altLang="sr-Latn-RS" sz="2200" b="1" dirty="0"/>
              <a:t> </a:t>
            </a:r>
            <a:r>
              <a:rPr lang="hr-HR" altLang="sr-Latn-RS" sz="2200" b="1" dirty="0" smtClean="0"/>
              <a:t>pamćenje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hr-HR" altLang="sr-Latn-RS" sz="2200" b="1" dirty="0" smtClean="0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207988" y="3789040"/>
            <a:ext cx="5616401" cy="273630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35000"/>
              </a:spcAft>
            </a:pPr>
            <a:endParaRPr lang="hr-HR" altLang="sr-Latn-RS" sz="2200" i="0" dirty="0" smtClean="0">
              <a:solidFill>
                <a:schemeClr val="tx1"/>
              </a:solidFill>
              <a:effectLst/>
            </a:endParaRPr>
          </a:p>
          <a:p>
            <a:pPr algn="l">
              <a:lnSpc>
                <a:spcPct val="110000"/>
              </a:lnSpc>
              <a:spcAft>
                <a:spcPct val="35000"/>
              </a:spcAft>
            </a:pPr>
            <a:r>
              <a:rPr lang="hr-HR" altLang="sr-Latn-RS" sz="2200" i="0" dirty="0" smtClean="0">
                <a:solidFill>
                  <a:schemeClr val="tx1"/>
                </a:solidFill>
                <a:effectLst/>
              </a:rPr>
              <a:t>Ponoviti nakon:</a:t>
            </a:r>
            <a: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15 min.</a:t>
            </a: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/>
            </a:r>
            <a:br>
              <a:rPr lang="hr-HR" altLang="sr-Latn-RS" sz="2200" i="0" dirty="0">
                <a:solidFill>
                  <a:srgbClr val="FF0000"/>
                </a:solidFill>
                <a:effectLst/>
              </a:rPr>
            </a:br>
            <a:r>
              <a:rPr lang="hr-HR" altLang="sr-Latn-RS" sz="2200" i="0" dirty="0" smtClean="0">
                <a:solidFill>
                  <a:srgbClr val="FF0000"/>
                </a:solidFill>
                <a:effectLst/>
              </a:rPr>
              <a:t>	</a:t>
            </a:r>
            <a:r>
              <a:rPr lang="hr-HR" altLang="sr-Latn-RS" sz="2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pa </a:t>
            </a:r>
            <a: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hr-HR" altLang="sr-Latn-RS" sz="2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	    </a:t>
            </a:r>
            <a:r>
              <a:rPr lang="hr-HR" altLang="sr-Latn-RS" sz="2200" i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2 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sata</a:t>
            </a:r>
            <a:b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hr-HR" altLang="sr-Latn-RS" sz="2200" i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	   1 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dan</a:t>
            </a:r>
            <a:b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hr-HR" altLang="sr-Latn-RS" sz="2200" i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		   2 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dana</a:t>
            </a:r>
            <a:b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hr-HR" altLang="sr-Latn-RS" sz="2200" i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			   1 </a:t>
            </a:r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  <a:t>tjedan</a:t>
            </a:r>
            <a:b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hr-HR" altLang="sr-Latn-RS" sz="2200" i="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58802"/>
            <a:ext cx="936104" cy="56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23850" y="333375"/>
            <a:ext cx="8496300" cy="6191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altLang="sr-Latn-RS" sz="28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VJEŽBANJE</a:t>
            </a:r>
            <a:r>
              <a:rPr lang="hr-HR" altLang="sr-Latn-RS" sz="28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r-HR" altLang="sr-Latn-RS" sz="28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r-HR" altLang="sr-Latn-RS" sz="2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r-HR" altLang="sr-Latn-RS" sz="2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na primijenjenim </a:t>
            </a:r>
            <a:r>
              <a:rPr lang="hr-HR" altLang="sr-Latn-RS" sz="22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(životnim)</a:t>
            </a:r>
            <a:r>
              <a:rPr lang="hr-HR" altLang="sr-Latn-RS" sz="22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zadacima </a:t>
            </a:r>
            <a:br>
              <a:rPr lang="hr-HR" altLang="sr-Latn-RS" sz="2200" i="0" dirty="0">
                <a:solidFill>
                  <a:srgbClr val="C00000"/>
                </a:solidFill>
                <a:effectLst/>
              </a:rPr>
            </a:b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  <a:sym typeface="Wingdings" pitchFamily="2" charset="2"/>
              </a:rPr>
              <a:t>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 uočavaju </a:t>
            </a:r>
            <a:r>
              <a:rPr lang="hr-HR" altLang="sr-Latn-RS" sz="2200" b="1" i="0" dirty="0">
                <a:solidFill>
                  <a:srgbClr val="C00000"/>
                </a:solidFill>
                <a:effectLst/>
              </a:rPr>
              <a:t>smisao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 onoga što rade</a:t>
            </a:r>
            <a:br>
              <a:rPr lang="hr-HR" altLang="sr-Latn-RS" sz="2200" i="0" dirty="0">
                <a:solidFill>
                  <a:srgbClr val="C00000"/>
                </a:solidFill>
                <a:effectLst/>
              </a:rPr>
            </a:b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/>
            </a:r>
            <a:br>
              <a:rPr lang="hr-HR" altLang="sr-Latn-RS" sz="2200" i="0" dirty="0">
                <a:solidFill>
                  <a:srgbClr val="C00000"/>
                </a:solidFill>
                <a:effectLst/>
              </a:rPr>
            </a:br>
            <a:r>
              <a:rPr lang="hr-HR" altLang="sr-Latn-RS" sz="2200" i="0" dirty="0">
                <a:effectLst/>
              </a:rPr>
              <a:t/>
            </a:r>
            <a:br>
              <a:rPr lang="hr-HR" altLang="sr-Latn-RS" sz="2200" i="0" dirty="0">
                <a:effectLst/>
              </a:rPr>
            </a:br>
            <a:r>
              <a:rPr lang="hr-HR" altLang="sr-Latn-RS" sz="2200" i="0" dirty="0">
                <a:effectLst/>
              </a:rPr>
              <a:t/>
            </a:r>
            <a:br>
              <a:rPr lang="hr-HR" altLang="sr-Latn-RS" sz="2200" i="0" dirty="0">
                <a:effectLst/>
              </a:rPr>
            </a:br>
            <a:r>
              <a:rPr lang="hr-HR" altLang="sr-Latn-RS" sz="2200" i="0" dirty="0">
                <a:effectLst/>
              </a:rPr>
              <a:t/>
            </a:r>
            <a:br>
              <a:rPr lang="hr-HR" altLang="sr-Latn-RS" sz="2200" i="0" dirty="0">
                <a:effectLst/>
              </a:rPr>
            </a:br>
            <a:r>
              <a:rPr lang="hr-HR" altLang="sr-Latn-RS" sz="2200" i="0" dirty="0">
                <a:effectLst/>
              </a:rPr>
              <a:t/>
            </a:r>
            <a:br>
              <a:rPr lang="hr-HR" altLang="sr-Latn-RS" sz="2200" i="0" dirty="0">
                <a:effectLst/>
              </a:rPr>
            </a:br>
            <a: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hr-HR" altLang="sr-Latn-RS" sz="22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hr-HR" altLang="sr-Latn-RS" sz="2200" i="0" dirty="0">
              <a:effectLst/>
            </a:endParaRP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4385809" y="1916112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2124075" y="3213100"/>
            <a:ext cx="5400253" cy="2664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Aft>
                <a:spcPct val="35000"/>
              </a:spcAft>
            </a:pPr>
            <a:r>
              <a:rPr lang="hr-HR" altLang="sr-Latn-RS" sz="2200" i="0" dirty="0">
                <a:solidFill>
                  <a:srgbClr val="C00000"/>
                </a:solidFill>
              </a:rPr>
              <a:t>izbjegavati  </a:t>
            </a:r>
            <a:r>
              <a:rPr lang="hr-HR" altLang="sr-Latn-RS" sz="2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26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DRIL</a:t>
            </a:r>
            <a:r>
              <a:rPr lang="hr-HR" altLang="sr-Latn-RS" sz="2600" i="0" dirty="0">
                <a:solidFill>
                  <a:srgbClr val="C00000"/>
                </a:solidFill>
                <a:effectLst/>
              </a:rPr>
              <a:t> </a:t>
            </a:r>
            <a:r>
              <a:rPr lang="hr-HR" altLang="sr-Latn-RS" sz="2600" i="0" dirty="0">
                <a:solidFill>
                  <a:srgbClr val="FF3300"/>
                </a:solidFill>
                <a:effectLst/>
              </a:rPr>
              <a:t/>
            </a:r>
            <a:br>
              <a:rPr lang="hr-HR" altLang="sr-Latn-RS" sz="2600" i="0" dirty="0">
                <a:solidFill>
                  <a:srgbClr val="FF3300"/>
                </a:solidFill>
                <a:effectLst/>
              </a:rPr>
            </a:br>
            <a:r>
              <a:rPr lang="hr-HR" altLang="sr-Latn-RS" sz="2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(zatupljujuće i dosadno ponavljanje</a:t>
            </a:r>
            <a:r>
              <a:rPr lang="hr-HR" altLang="sr-Latn-RS" sz="22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>
              <a:lnSpc>
                <a:spcPct val="85000"/>
              </a:lnSpc>
              <a:spcAft>
                <a:spcPct val="35000"/>
              </a:spcAft>
            </a:pPr>
            <a:r>
              <a:rPr lang="hr-HR" altLang="sr-Latn-RS" sz="2200" dirty="0" smtClean="0">
                <a:solidFill>
                  <a:schemeClr val="tx1"/>
                </a:solidFill>
                <a:latin typeface="Times New Roman" pitchFamily="18" charset="0"/>
              </a:rPr>
              <a:t>Koristiti npr. </a:t>
            </a:r>
            <a:r>
              <a:rPr lang="hr-HR" altLang="sr-Latn-RS" sz="2200" b="1" dirty="0" smtClean="0">
                <a:solidFill>
                  <a:schemeClr val="tx1"/>
                </a:solidFill>
                <a:latin typeface="Times New Roman" pitchFamily="18" charset="0"/>
              </a:rPr>
              <a:t>mentalne mape</a:t>
            </a:r>
            <a:endParaRPr lang="hr-HR" altLang="sr-Latn-RS" sz="2200" b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57225"/>
            <a:ext cx="7699375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STIL UČENJA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55000"/>
              </a:spcBef>
              <a:spcAft>
                <a:spcPct val="5000"/>
              </a:spcAft>
              <a:buFontTx/>
              <a:buChar char="-"/>
            </a:pPr>
            <a:r>
              <a:rPr lang="hr-HR" altLang="sr-Latn-RS" b="1" dirty="0" smtClean="0">
                <a:solidFill>
                  <a:srgbClr val="C00000"/>
                </a:solidFill>
              </a:rPr>
              <a:t>preferirani način razmišljanja</a:t>
            </a:r>
            <a:r>
              <a:rPr lang="hr-HR" altLang="sr-Latn-RS" b="1" dirty="0">
                <a:solidFill>
                  <a:srgbClr val="C00000"/>
                </a:solidFill>
              </a:rPr>
              <a:t>, </a:t>
            </a:r>
            <a:r>
              <a:rPr lang="hr-HR" altLang="sr-Latn-RS" b="1" dirty="0" smtClean="0">
                <a:solidFill>
                  <a:srgbClr val="C00000"/>
                </a:solidFill>
              </a:rPr>
              <a:t>obrade i razumijevanja</a:t>
            </a:r>
            <a:r>
              <a:rPr lang="hr-HR" altLang="sr-Latn-RS" b="1" dirty="0" smtClean="0"/>
              <a:t> informacija</a:t>
            </a:r>
          </a:p>
          <a:p>
            <a:pPr algn="just">
              <a:lnSpc>
                <a:spcPct val="90000"/>
              </a:lnSpc>
              <a:spcBef>
                <a:spcPct val="55000"/>
              </a:spcBef>
              <a:spcAft>
                <a:spcPct val="5000"/>
              </a:spcAft>
              <a:buFontTx/>
              <a:buChar char="-"/>
            </a:pPr>
            <a:r>
              <a:rPr lang="hr-HR" altLang="sr-Latn-RS" dirty="0">
                <a:latin typeface="+mj-lt"/>
              </a:rPr>
              <a:t>n</a:t>
            </a:r>
            <a:r>
              <a:rPr lang="hr-HR" altLang="sr-Latn-RS" dirty="0" smtClean="0">
                <a:latin typeface="+mj-lt"/>
              </a:rPr>
              <a:t>a njega se oslanjamo kada smo u stresu </a:t>
            </a:r>
          </a:p>
          <a:p>
            <a:pPr algn="just">
              <a:lnSpc>
                <a:spcPct val="90000"/>
              </a:lnSpc>
              <a:spcBef>
                <a:spcPct val="55000"/>
              </a:spcBef>
              <a:spcAft>
                <a:spcPct val="5000"/>
              </a:spcAft>
              <a:buFontTx/>
              <a:buChar char="-"/>
            </a:pPr>
            <a:r>
              <a:rPr lang="hr-HR" altLang="sr-Latn-RS" dirty="0" smtClean="0">
                <a:latin typeface="+mj-lt"/>
              </a:rPr>
              <a:t>Upitnik stila učenja</a:t>
            </a:r>
          </a:p>
          <a:p>
            <a:pPr algn="just">
              <a:lnSpc>
                <a:spcPct val="90000"/>
              </a:lnSpc>
              <a:spcBef>
                <a:spcPct val="55000"/>
              </a:spcBef>
              <a:spcAft>
                <a:spcPct val="5000"/>
              </a:spcAft>
              <a:buFontTx/>
              <a:buChar char="-"/>
            </a:pPr>
            <a:endParaRPr lang="hr-HR" altLang="sr-Latn-RS" dirty="0" smtClean="0">
              <a:latin typeface="+mj-l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8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hr-HR" dirty="0" smtClean="0"/>
              <a:t>Primjena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2200" b="1" dirty="0" smtClean="0">
                <a:solidFill>
                  <a:srgbClr val="C00000"/>
                </a:solidFill>
              </a:rPr>
              <a:t>vizualni</a:t>
            </a:r>
            <a:r>
              <a:rPr lang="hr-HR" altLang="sr-Latn-RS" sz="2200" b="1" dirty="0" smtClean="0"/>
              <a:t> </a:t>
            </a:r>
            <a:r>
              <a:rPr lang="hr-HR" altLang="sr-Latn-RS" sz="2200" b="1" dirty="0"/>
              <a:t>stil </a:t>
            </a:r>
            <a:r>
              <a:rPr lang="hr-HR" altLang="sr-Latn-RS" sz="2200" i="1" dirty="0">
                <a:latin typeface="Times New Roman" pitchFamily="18" charset="0"/>
              </a:rPr>
              <a:t>(slika, tekst)</a:t>
            </a:r>
            <a:r>
              <a:rPr lang="hr-HR" altLang="sr-Latn-RS" sz="2200" b="1" i="1" dirty="0"/>
              <a:t> </a:t>
            </a:r>
            <a:r>
              <a:rPr lang="hr-HR" altLang="sr-Latn-RS" sz="2200" b="1" dirty="0">
                <a:solidFill>
                  <a:srgbClr val="C00000"/>
                </a:solidFill>
              </a:rPr>
              <a:t>29%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auditorni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b="1" dirty="0"/>
              <a:t>stil </a:t>
            </a:r>
            <a:r>
              <a:rPr lang="hr-HR" altLang="sr-Latn-RS" sz="2200" i="1" dirty="0">
                <a:latin typeface="Times New Roman" pitchFamily="18" charset="0"/>
              </a:rPr>
              <a:t>(zvuk, glazba)</a:t>
            </a:r>
            <a:r>
              <a:rPr lang="hr-HR" altLang="sr-Latn-RS" sz="2200" b="1" i="1" dirty="0"/>
              <a:t> </a:t>
            </a:r>
            <a:r>
              <a:rPr lang="hr-HR" altLang="sr-Latn-RS" sz="2200" b="1" dirty="0">
                <a:solidFill>
                  <a:srgbClr val="C00000"/>
                </a:solidFill>
              </a:rPr>
              <a:t>34%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ct val="100000"/>
              </a:spcAft>
              <a:buFontTx/>
              <a:buChar char="-"/>
            </a:pPr>
            <a:r>
              <a:rPr lang="hr-HR" altLang="sr-Latn-RS" sz="2200" b="1" dirty="0" err="1">
                <a:solidFill>
                  <a:srgbClr val="C00000"/>
                </a:solidFill>
              </a:rPr>
              <a:t>haptički</a:t>
            </a:r>
            <a:r>
              <a:rPr lang="hr-HR" altLang="sr-Latn-RS" sz="2200" b="1" dirty="0"/>
              <a:t> stil </a:t>
            </a:r>
            <a:r>
              <a:rPr lang="hr-HR" altLang="sr-Latn-RS" sz="2200" i="1" dirty="0">
                <a:latin typeface="Times New Roman" pitchFamily="18" charset="0"/>
              </a:rPr>
              <a:t>(pokret, dodir, činjenje)</a:t>
            </a:r>
            <a:r>
              <a:rPr lang="hr-HR" altLang="sr-Latn-RS" sz="22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r-HR" altLang="sr-Latn-RS" sz="2200" b="1" dirty="0">
                <a:solidFill>
                  <a:srgbClr val="C00000"/>
                </a:solidFill>
              </a:rPr>
              <a:t>37</a:t>
            </a:r>
            <a:r>
              <a:rPr lang="hr-HR" altLang="sr-Latn-RS" sz="2200" b="1" dirty="0" smtClean="0">
                <a:solidFill>
                  <a:srgbClr val="C00000"/>
                </a:solidFill>
              </a:rPr>
              <a:t>%</a:t>
            </a:r>
            <a:endParaRPr lang="hr-HR" altLang="sr-Latn-RS" sz="2200" b="1" dirty="0">
              <a:solidFill>
                <a:srgbClr val="C00000"/>
              </a:solidFill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ct val="100000"/>
              </a:spcAft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Učiti korištenjem različitih osjetila </a:t>
            </a:r>
          </a:p>
          <a:p>
            <a:pPr lvl="2">
              <a:spcAft>
                <a:spcPct val="25000"/>
              </a:spcAft>
            </a:pPr>
            <a:r>
              <a:rPr lang="hr-HR" altLang="sr-Latn-RS" sz="2200" dirty="0"/>
              <a:t>razred od 30 učenika: </a:t>
            </a:r>
          </a:p>
          <a:p>
            <a:pPr lvl="3">
              <a:buFontTx/>
              <a:buChar char="-"/>
            </a:pPr>
            <a:r>
              <a:rPr lang="hr-HR" altLang="sr-Latn-RS" sz="2200" dirty="0">
                <a:solidFill>
                  <a:srgbClr val="C00000"/>
                </a:solidFill>
              </a:rPr>
              <a:t>2-3</a:t>
            </a:r>
            <a:r>
              <a:rPr lang="hr-HR" altLang="sr-Latn-RS" sz="2200" dirty="0">
                <a:solidFill>
                  <a:srgbClr val="FF3300"/>
                </a:solidFill>
              </a:rPr>
              <a:t> </a:t>
            </a:r>
            <a:r>
              <a:rPr lang="hr-HR" altLang="sr-Latn-RS" sz="2200" dirty="0"/>
              <a:t>neuspješna zbog </a:t>
            </a:r>
            <a:r>
              <a:rPr lang="hr-HR" altLang="sr-Latn-RS" sz="2200" dirty="0" smtClean="0"/>
              <a:t> </a:t>
            </a:r>
            <a:r>
              <a:rPr lang="hr-HR" altLang="sr-Latn-RS" sz="2200" dirty="0" smtClean="0">
                <a:latin typeface="Times New Roman" pitchFamily="18" charset="0"/>
              </a:rPr>
              <a:t>osobnih </a:t>
            </a:r>
            <a:r>
              <a:rPr lang="hr-HR" altLang="sr-Latn-RS" sz="2200" dirty="0">
                <a:latin typeface="Times New Roman" pitchFamily="18" charset="0"/>
              </a:rPr>
              <a:t>i </a:t>
            </a:r>
            <a:r>
              <a:rPr lang="hr-HR" altLang="sr-Latn-RS" sz="2200" dirty="0" smtClean="0">
                <a:latin typeface="Times New Roman" pitchFamily="18" charset="0"/>
              </a:rPr>
              <a:t>obiteljskih problema</a:t>
            </a:r>
            <a:endParaRPr lang="hr-HR" altLang="sr-Latn-RS" sz="2200" dirty="0">
              <a:latin typeface="Times New Roman" pitchFamily="18" charset="0"/>
            </a:endParaRPr>
          </a:p>
          <a:p>
            <a:pPr lvl="3">
              <a:buFontTx/>
              <a:buChar char="-"/>
            </a:pPr>
            <a:r>
              <a:rPr lang="hr-HR" altLang="sr-Latn-RS" sz="2200" dirty="0">
                <a:solidFill>
                  <a:srgbClr val="C00000"/>
                </a:solidFill>
              </a:rPr>
              <a:t>6</a:t>
            </a:r>
            <a:r>
              <a:rPr lang="hr-HR" altLang="sr-Latn-RS" sz="2200" dirty="0">
                <a:solidFill>
                  <a:srgbClr val="FF3300"/>
                </a:solidFill>
              </a:rPr>
              <a:t> </a:t>
            </a:r>
            <a:r>
              <a:rPr lang="hr-HR" altLang="sr-Latn-RS" sz="2200" dirty="0"/>
              <a:t>neuspješno zbog </a:t>
            </a:r>
            <a:r>
              <a:rPr lang="hr-HR" altLang="sr-Latn-RS" sz="2200" dirty="0">
                <a:solidFill>
                  <a:srgbClr val="C00000"/>
                </a:solidFill>
              </a:rPr>
              <a:t>neprimjerenog stila </a:t>
            </a:r>
            <a:r>
              <a:rPr lang="hr-HR" altLang="sr-Latn-RS" sz="2200" dirty="0" smtClean="0">
                <a:solidFill>
                  <a:srgbClr val="C00000"/>
                </a:solidFill>
              </a:rPr>
              <a:t>podučavanja </a:t>
            </a:r>
            <a:r>
              <a:rPr lang="hr-HR" altLang="sr-Latn-RS" sz="1800" i="1" dirty="0">
                <a:latin typeface="+mj-lt"/>
              </a:rPr>
              <a:t>(ne odgovara njihovom prirodnom stilu </a:t>
            </a:r>
            <a:r>
              <a:rPr lang="hr-HR" altLang="sr-Latn-RS" sz="1800" i="1" dirty="0" smtClean="0">
                <a:latin typeface="+mj-lt"/>
              </a:rPr>
              <a:t>učenja, npr. mora učiti u tišini ili voli jasnu strukturu, a roditelji fleksibilni)</a:t>
            </a:r>
            <a:endParaRPr lang="hr-HR" altLang="sr-Latn-RS" sz="1800" b="1" i="1" dirty="0">
              <a:solidFill>
                <a:srgbClr val="C00000"/>
              </a:solidFill>
              <a:latin typeface="+mj-l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KONTEKST UČENJA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altLang="sr-Latn-RS" b="1" dirty="0"/>
              <a:t>Uči li moje dijete bolje kad ima </a:t>
            </a:r>
            <a:r>
              <a:rPr lang="hr-HR" altLang="sr-Latn-RS" b="1" dirty="0">
                <a:solidFill>
                  <a:srgbClr val="C00000"/>
                </a:solidFill>
              </a:rPr>
              <a:t>izbor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i može </a:t>
            </a:r>
            <a:r>
              <a:rPr lang="hr-HR" altLang="sr-Latn-RS" b="1" dirty="0">
                <a:solidFill>
                  <a:srgbClr val="C00000"/>
                </a:solidFill>
              </a:rPr>
              <a:t>samostalno određivati</a:t>
            </a:r>
            <a:r>
              <a:rPr lang="hr-HR" altLang="sr-Latn-RS" b="1" dirty="0"/>
              <a:t> prostorne uvjete u kojima </a:t>
            </a:r>
            <a:r>
              <a:rPr lang="hr-HR" altLang="sr-Latn-RS" b="1" dirty="0" smtClean="0"/>
              <a:t>učI </a:t>
            </a:r>
            <a:r>
              <a:rPr lang="hr-HR" altLang="sr-Latn-RS" i="1" dirty="0">
                <a:latin typeface="+mj-lt"/>
              </a:rPr>
              <a:t>(kvaliteta i količina svjetla i buke, raspored sjedenja, namještaj i sl</a:t>
            </a:r>
            <a:r>
              <a:rPr lang="hr-HR" altLang="sr-Latn-RS" i="1" dirty="0">
                <a:latin typeface="Times New Roman" pitchFamily="18" charset="0"/>
              </a:rPr>
              <a:t>. - </a:t>
            </a:r>
            <a:r>
              <a:rPr lang="hr-HR" altLang="sr-Latn-RS" b="1" dirty="0">
                <a:latin typeface="+mj-lt"/>
              </a:rPr>
              <a:t>fleksibilnost) </a:t>
            </a:r>
            <a:endParaRPr lang="hr-HR" altLang="sr-Latn-RS" b="1" dirty="0" smtClean="0">
              <a:latin typeface="+mj-lt"/>
            </a:endParaRPr>
          </a:p>
          <a:p>
            <a:pPr marL="0" indent="0" algn="just">
              <a:buNone/>
            </a:pPr>
            <a:endParaRPr lang="hr-HR" altLang="sr-Latn-RS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100000"/>
              </a:spcBef>
              <a:spcAft>
                <a:spcPct val="25000"/>
              </a:spcAft>
            </a:pPr>
            <a:r>
              <a:rPr lang="hr-HR" altLang="sr-Latn-RS" sz="2600" b="1" dirty="0"/>
              <a:t>najefikasniji kada uče i rade</a:t>
            </a:r>
          </a:p>
          <a:p>
            <a:pPr lvl="1" algn="just">
              <a:lnSpc>
                <a:spcPct val="80000"/>
              </a:lnSpc>
              <a:spcBef>
                <a:spcPct val="45000"/>
              </a:spcBef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s nekim </a:t>
            </a:r>
            <a:r>
              <a:rPr lang="hr-HR" altLang="sr-Latn-RS" sz="2200" b="1" dirty="0"/>
              <a:t>i</a:t>
            </a:r>
          </a:p>
          <a:p>
            <a:pPr lvl="1" algn="just">
              <a:lnSpc>
                <a:spcPct val="80000"/>
              </a:lnSpc>
              <a:spcBef>
                <a:spcPct val="45000"/>
              </a:spcBef>
              <a:spcAft>
                <a:spcPct val="25000"/>
              </a:spcAft>
              <a:buFontTx/>
              <a:buChar char="-"/>
            </a:pPr>
            <a:r>
              <a:rPr lang="hr-HR" altLang="sr-Latn-RS" sz="2200" b="1" dirty="0"/>
              <a:t>u okolini u kojoj se </a:t>
            </a:r>
            <a:r>
              <a:rPr lang="hr-HR" altLang="sr-Latn-RS" sz="2200" b="1" dirty="0">
                <a:solidFill>
                  <a:srgbClr val="C00000"/>
                </a:solidFill>
              </a:rPr>
              <a:t>nešto događa </a:t>
            </a:r>
            <a:r>
              <a:rPr lang="hr-HR" altLang="sr-Latn-RS" sz="2200" i="1" dirty="0">
                <a:latin typeface="+mj-lt"/>
              </a:rPr>
              <a:t>(buka, razgovor, kretanje)  </a:t>
            </a:r>
          </a:p>
          <a:p>
            <a:pPr algn="just"/>
            <a:endParaRPr lang="hr-HR" altLang="sr-Latn-RS" b="1" dirty="0">
              <a:latin typeface="Times New Roman" pitchFamily="18" charset="0"/>
            </a:endParaRPr>
          </a:p>
          <a:p>
            <a:pPr algn="just"/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hr-HR" altLang="sr-Latn-RS" sz="2000" b="1" dirty="0"/>
              <a:t>bolje uči kad mu je </a:t>
            </a:r>
            <a:r>
              <a:rPr lang="hr-HR" altLang="sr-Latn-RS" sz="2000" b="1" dirty="0">
                <a:solidFill>
                  <a:srgbClr val="C00000"/>
                </a:solidFill>
              </a:rPr>
              <a:t>jasno određeno što </a:t>
            </a:r>
            <a:r>
              <a:rPr lang="hr-HR" altLang="sr-Latn-RS" sz="2000" b="1" dirty="0"/>
              <a:t>će učiti i </a:t>
            </a:r>
            <a:r>
              <a:rPr lang="hr-HR" altLang="sr-Latn-RS" sz="2000" b="1" dirty="0">
                <a:solidFill>
                  <a:srgbClr val="C00000"/>
                </a:solidFill>
              </a:rPr>
              <a:t>kako,</a:t>
            </a:r>
            <a:r>
              <a:rPr lang="hr-HR" altLang="sr-Latn-RS" sz="2000" b="1" dirty="0">
                <a:solidFill>
                  <a:srgbClr val="FF0000"/>
                </a:solidFill>
              </a:rPr>
              <a:t> </a:t>
            </a:r>
            <a:r>
              <a:rPr lang="hr-HR" altLang="sr-Latn-RS" sz="2000" b="1" dirty="0"/>
              <a:t>sklon </a:t>
            </a:r>
            <a:r>
              <a:rPr lang="hr-HR" altLang="sr-Latn-RS" sz="2000" b="1" dirty="0">
                <a:solidFill>
                  <a:srgbClr val="C00000"/>
                </a:solidFill>
              </a:rPr>
              <a:t>poslušnosti</a:t>
            </a:r>
            <a:r>
              <a:rPr lang="hr-HR" altLang="sr-Latn-RS" sz="2000" b="1" dirty="0"/>
              <a:t> i želi nadzor autoriteta</a:t>
            </a:r>
            <a:r>
              <a:rPr lang="hr-HR" altLang="sr-Latn-RS" sz="2000" b="1" dirty="0">
                <a:solidFill>
                  <a:srgbClr val="C00000"/>
                </a:solidFill>
              </a:rPr>
              <a:t>, teško podnosi promjene </a:t>
            </a:r>
            <a:r>
              <a:rPr lang="hr-HR" altLang="sr-Latn-RS" sz="2000" b="1" dirty="0"/>
              <a:t>(struktura</a:t>
            </a:r>
            <a:r>
              <a:rPr lang="hr-HR" altLang="sr-Latn-RS" sz="2000" b="1" dirty="0" smtClean="0"/>
              <a:t>)</a:t>
            </a:r>
          </a:p>
          <a:p>
            <a:pPr marL="0" indent="0" algn="just">
              <a:buNone/>
            </a:pPr>
            <a:endParaRPr lang="hr-HR" altLang="sr-Latn-RS" b="1" dirty="0"/>
          </a:p>
          <a:p>
            <a:pPr algn="just"/>
            <a:r>
              <a:rPr lang="hr-HR" altLang="sr-Latn-RS" b="1" dirty="0"/>
              <a:t>najuspješniji kad uče i rade </a:t>
            </a:r>
            <a:r>
              <a:rPr lang="hr-HR" altLang="sr-Latn-RS" b="1" dirty="0">
                <a:solidFill>
                  <a:srgbClr val="C00000"/>
                </a:solidFill>
              </a:rPr>
              <a:t>sami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VIZUALNI TIP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Eksterni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9552" y="2708920"/>
            <a:ext cx="4040188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66700" indent="-266700">
              <a:lnSpc>
                <a:spcPct val="80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hr-HR" altLang="sr-Latn-RS" b="1" dirty="0"/>
              <a:t>mogući </a:t>
            </a:r>
            <a:r>
              <a:rPr lang="hr-HR" altLang="sr-Latn-RS" b="1" dirty="0">
                <a:solidFill>
                  <a:srgbClr val="C00000"/>
                </a:solidFill>
              </a:rPr>
              <a:t>problemi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ako </a:t>
            </a:r>
            <a:r>
              <a:rPr lang="hr-HR" altLang="sr-Latn-RS" b="1" dirty="0">
                <a:solidFill>
                  <a:srgbClr val="C00000"/>
                </a:solidFill>
              </a:rPr>
              <a:t>samo čuju </a:t>
            </a:r>
            <a:r>
              <a:rPr lang="hr-HR" altLang="sr-Latn-RS" b="1" dirty="0"/>
              <a:t>uputu </a:t>
            </a:r>
            <a:r>
              <a:rPr lang="hr-HR" altLang="sr-Latn-RS" i="1" dirty="0">
                <a:latin typeface="Times New Roman" pitchFamily="18" charset="0"/>
              </a:rPr>
              <a:t>(problemi ako se diktiraju pitanja u kontrolnom)</a:t>
            </a:r>
            <a:endParaRPr lang="hr-HR" altLang="sr-Latn-RS" b="1" u="sng" dirty="0">
              <a:solidFill>
                <a:srgbClr val="FF0000"/>
              </a:solidFill>
            </a:endParaRPr>
          </a:p>
          <a:p>
            <a:pPr marL="266700" indent="-266700">
              <a:lnSpc>
                <a:spcPct val="80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hr-HR" altLang="sr-Latn-RS" b="1" dirty="0"/>
              <a:t>trebaju </a:t>
            </a:r>
            <a:r>
              <a:rPr lang="hr-HR" altLang="sr-Latn-RS" b="1" dirty="0">
                <a:solidFill>
                  <a:srgbClr val="C00000"/>
                </a:solidFill>
              </a:rPr>
              <a:t>vidjeti osobu </a:t>
            </a:r>
            <a:r>
              <a:rPr lang="hr-HR" altLang="sr-Latn-RS" b="1" dirty="0"/>
              <a:t>s kojom pričaju - održavaju </a:t>
            </a:r>
            <a:r>
              <a:rPr lang="hr-HR" altLang="sr-Latn-RS" b="1" dirty="0">
                <a:solidFill>
                  <a:srgbClr val="C00000"/>
                </a:solidFill>
              </a:rPr>
              <a:t>kontakt očima </a:t>
            </a:r>
          </a:p>
          <a:p>
            <a:pPr marL="266700" indent="-266700">
              <a:lnSpc>
                <a:spcPct val="80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hr-HR" altLang="sr-Latn-RS" b="1" dirty="0">
                <a:solidFill>
                  <a:srgbClr val="C00000"/>
                </a:solidFill>
              </a:rPr>
              <a:t>blizina drugih </a:t>
            </a:r>
            <a:r>
              <a:rPr lang="hr-HR" altLang="sr-Latn-RS" b="1" dirty="0"/>
              <a:t>ih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>
                <a:solidFill>
                  <a:srgbClr val="C00000"/>
                </a:solidFill>
              </a:rPr>
              <a:t>ometa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- </a:t>
            </a:r>
            <a:r>
              <a:rPr lang="hr-HR" altLang="sr-Latn-RS" b="1" dirty="0">
                <a:solidFill>
                  <a:srgbClr val="C00000"/>
                </a:solidFill>
              </a:rPr>
              <a:t>buka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im </a:t>
            </a:r>
            <a:r>
              <a:rPr lang="hr-HR" altLang="sr-Latn-RS" b="1" dirty="0">
                <a:solidFill>
                  <a:srgbClr val="C00000"/>
                </a:solidFill>
              </a:rPr>
              <a:t>ne smeta</a:t>
            </a:r>
          </a:p>
          <a:p>
            <a:pPr marL="266700" indent="-266700">
              <a:lnSpc>
                <a:spcPct val="80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hr-HR" altLang="sr-Latn-RS" b="1" dirty="0"/>
              <a:t>vole </a:t>
            </a:r>
            <a:r>
              <a:rPr lang="hr-HR" altLang="sr-Latn-RS" b="1" dirty="0">
                <a:solidFill>
                  <a:srgbClr val="C00000"/>
                </a:solidFill>
              </a:rPr>
              <a:t>pisani materijal </a:t>
            </a:r>
            <a:r>
              <a:rPr lang="hr-HR" altLang="sr-Latn-RS" b="1" dirty="0"/>
              <a:t>i </a:t>
            </a:r>
            <a:r>
              <a:rPr lang="hr-HR" altLang="sr-Latn-RS" b="1" dirty="0">
                <a:solidFill>
                  <a:srgbClr val="C00000"/>
                </a:solidFill>
              </a:rPr>
              <a:t>čitati</a:t>
            </a:r>
          </a:p>
          <a:p>
            <a:pPr marL="266700" indent="-266700">
              <a:lnSpc>
                <a:spcPct val="80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hr-HR" altLang="sr-Latn-RS" b="1" dirty="0"/>
              <a:t>često koriste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>
                <a:solidFill>
                  <a:srgbClr val="C00000"/>
                </a:solidFill>
              </a:rPr>
              <a:t>„vizualnu terminologiju“ </a:t>
            </a:r>
            <a:r>
              <a:rPr lang="hr-HR" altLang="sr-Latn-RS" i="1" dirty="0">
                <a:latin typeface="Times New Roman" pitchFamily="18" charset="0"/>
              </a:rPr>
              <a:t>(„Vidiš li…?“)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04048" y="1844824"/>
            <a:ext cx="3609727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 In</a:t>
            </a:r>
            <a:r>
              <a:rPr lang="hr-HR" b="0" dirty="0" smtClean="0"/>
              <a:t>ter</a:t>
            </a:r>
            <a:r>
              <a:rPr lang="hr-HR" dirty="0" smtClean="0"/>
              <a:t>ni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04048" y="2564904"/>
            <a:ext cx="3465711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altLang="sr-Latn-RS" b="1" dirty="0"/>
              <a:t>skloni </a:t>
            </a:r>
            <a:r>
              <a:rPr lang="hr-HR" altLang="sr-Latn-RS" b="1" dirty="0">
                <a:solidFill>
                  <a:srgbClr val="C00000"/>
                </a:solidFill>
              </a:rPr>
              <a:t>sanjarenju</a:t>
            </a:r>
            <a:r>
              <a:rPr lang="hr-HR" altLang="sr-Latn-RS" b="1" dirty="0"/>
              <a:t> i </a:t>
            </a:r>
            <a:r>
              <a:rPr lang="hr-HR" altLang="sr-Latn-RS" b="1" dirty="0">
                <a:solidFill>
                  <a:srgbClr val="C00000"/>
                </a:solidFill>
              </a:rPr>
              <a:t>maštanju </a:t>
            </a:r>
          </a:p>
          <a:p>
            <a:endParaRPr lang="hr-H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1052736"/>
            <a:ext cx="77872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1800" b="1" dirty="0"/>
              <a:t>pri učenju se </a:t>
            </a:r>
            <a:r>
              <a:rPr lang="hr-HR" altLang="sr-Latn-RS" sz="1800" b="1" dirty="0">
                <a:solidFill>
                  <a:srgbClr val="C00000"/>
                </a:solidFill>
              </a:rPr>
              <a:t>oslanjaju na vidne </a:t>
            </a:r>
            <a:r>
              <a:rPr lang="hr-HR" altLang="sr-Latn-RS" sz="1800" b="1" dirty="0"/>
              <a:t>informacije</a:t>
            </a:r>
          </a:p>
          <a:p>
            <a:pPr eaLnBrk="1" hangingPunct="1"/>
            <a:r>
              <a:rPr lang="hr-HR" altLang="sr-Latn-RS" sz="1800" b="1" dirty="0"/>
              <a:t>da bi </a:t>
            </a:r>
            <a:r>
              <a:rPr lang="hr-HR" altLang="sr-Latn-RS" sz="1800" b="1" dirty="0">
                <a:solidFill>
                  <a:srgbClr val="C00000"/>
                </a:solidFill>
              </a:rPr>
              <a:t>razumjeli</a:t>
            </a:r>
            <a:r>
              <a:rPr lang="hr-HR" altLang="sr-Latn-RS" sz="1800" b="1" dirty="0"/>
              <a:t>, u glavi </a:t>
            </a:r>
            <a:r>
              <a:rPr lang="hr-HR" altLang="sr-Latn-RS" sz="1800" b="1" dirty="0">
                <a:solidFill>
                  <a:srgbClr val="C00000"/>
                </a:solidFill>
              </a:rPr>
              <a:t>stvaraju mentalne slike/modele</a:t>
            </a:r>
          </a:p>
        </p:txBody>
      </p:sp>
    </p:spTree>
    <p:extLst>
      <p:ext uri="{BB962C8B-B14F-4D97-AF65-F5344CB8AC3E}">
        <p14:creationId xmlns:p14="http://schemas.microsoft.com/office/powerpoint/2010/main" val="23638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476250"/>
            <a:ext cx="4321175" cy="4905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hr-HR" altLang="sr-Latn-RS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Primjena</a:t>
            </a:r>
            <a:endParaRPr lang="hr-HR" altLang="sr-Latn-RS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964612" cy="4781550"/>
          </a:xfrm>
          <a:noFill/>
          <a:ln/>
        </p:spPr>
        <p:txBody>
          <a:bodyPr>
            <a:normAutofit fontScale="92500"/>
          </a:bodyPr>
          <a:lstStyle/>
          <a:p>
            <a:pPr>
              <a:spcAft>
                <a:spcPct val="60000"/>
              </a:spcAft>
            </a:pPr>
            <a:r>
              <a:rPr lang="hr-HR" altLang="sr-Latn-RS" sz="2800" b="1" dirty="0" smtClean="0">
                <a:solidFill>
                  <a:srgbClr val="C00000"/>
                </a:solidFill>
              </a:rPr>
              <a:t>Plakati, mentalne mape, slikovni prikazi</a:t>
            </a:r>
          </a:p>
          <a:p>
            <a:pPr>
              <a:spcAft>
                <a:spcPct val="60000"/>
              </a:spcAft>
            </a:pPr>
            <a:r>
              <a:rPr lang="hr-HR" altLang="sr-Latn-RS" sz="2800" b="1" dirty="0" err="1" smtClean="0">
                <a:solidFill>
                  <a:srgbClr val="C00000"/>
                </a:solidFill>
              </a:rPr>
              <a:t>Youtube</a:t>
            </a:r>
            <a:r>
              <a:rPr lang="hr-HR" altLang="sr-Latn-RS" sz="2800" b="1" dirty="0" smtClean="0">
                <a:solidFill>
                  <a:srgbClr val="C00000"/>
                </a:solidFill>
              </a:rPr>
              <a:t> edukativni sadržaj, </a:t>
            </a:r>
            <a:r>
              <a:rPr lang="hr-HR" altLang="sr-Latn-RS" sz="2800" b="1" dirty="0" err="1" smtClean="0">
                <a:solidFill>
                  <a:srgbClr val="C00000"/>
                </a:solidFill>
              </a:rPr>
              <a:t>carnet</a:t>
            </a:r>
            <a:endParaRPr lang="hr-HR" altLang="sr-Latn-RS" sz="2800" b="1" dirty="0">
              <a:solidFill>
                <a:srgbClr val="C00000"/>
              </a:solidFill>
            </a:endParaRPr>
          </a:p>
          <a:p>
            <a:pPr>
              <a:spcAft>
                <a:spcPct val="60000"/>
              </a:spcAft>
            </a:pPr>
            <a:r>
              <a:rPr lang="hr-HR" altLang="sr-Latn-RS" sz="3000" b="1" dirty="0"/>
              <a:t>velikim slovima i slikama</a:t>
            </a:r>
            <a:r>
              <a:rPr lang="hr-HR" altLang="sr-Latn-RS" sz="3000" b="1" dirty="0">
                <a:solidFill>
                  <a:srgbClr val="FF0000"/>
                </a:solidFill>
              </a:rPr>
              <a:t> </a:t>
            </a:r>
            <a:r>
              <a:rPr lang="hr-HR" altLang="sr-Latn-RS" sz="3000" b="1" dirty="0"/>
              <a:t>istaknute</a:t>
            </a:r>
            <a:r>
              <a:rPr lang="hr-HR" altLang="sr-Latn-RS" sz="3000" b="1" dirty="0">
                <a:solidFill>
                  <a:srgbClr val="FF0000"/>
                </a:solidFill>
              </a:rPr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glavne misli</a:t>
            </a:r>
          </a:p>
          <a:p>
            <a:pPr>
              <a:spcAft>
                <a:spcPct val="30000"/>
              </a:spcAft>
            </a:pPr>
            <a:r>
              <a:rPr lang="hr-HR" altLang="sr-Latn-RS" sz="3000" b="1" dirty="0"/>
              <a:t>u</a:t>
            </a:r>
            <a:r>
              <a:rPr lang="hr-HR" altLang="sr-Latn-RS" sz="3000" b="1" dirty="0">
                <a:solidFill>
                  <a:srgbClr val="FF0000"/>
                </a:solidFill>
              </a:rPr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perifernom vidnom polju </a:t>
            </a:r>
            <a:r>
              <a:rPr lang="hr-HR" altLang="sr-Latn-RS" sz="3000" b="1" dirty="0"/>
              <a:t>učenika </a:t>
            </a:r>
          </a:p>
          <a:p>
            <a:pPr>
              <a:spcAft>
                <a:spcPct val="30000"/>
              </a:spcAft>
              <a:buFontTx/>
              <a:buNone/>
            </a:pPr>
            <a:r>
              <a:rPr lang="hr-HR" altLang="sr-Latn-RS" sz="3000" b="1" dirty="0">
                <a:sym typeface="Wingdings" pitchFamily="2" charset="2"/>
              </a:rPr>
              <a:t>           </a:t>
            </a:r>
            <a:r>
              <a:rPr lang="hr-HR" altLang="sr-Latn-RS" sz="3000" b="1" dirty="0"/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periferni podražaji </a:t>
            </a:r>
          </a:p>
          <a:p>
            <a:pPr>
              <a:spcAft>
                <a:spcPct val="30000"/>
              </a:spcAft>
              <a:buFontTx/>
              <a:buNone/>
            </a:pPr>
            <a:r>
              <a:rPr lang="hr-HR" altLang="sr-Latn-RS" sz="3000" b="1" dirty="0"/>
              <a:t>                     </a:t>
            </a:r>
            <a:r>
              <a:rPr lang="hr-HR" altLang="sr-Latn-RS" sz="3000" b="1" dirty="0">
                <a:sym typeface="Wingdings" pitchFamily="2" charset="2"/>
              </a:rPr>
              <a:t></a:t>
            </a:r>
            <a:r>
              <a:rPr lang="hr-HR" altLang="sr-Latn-RS" sz="3000" b="1" dirty="0"/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nesvjesno</a:t>
            </a:r>
            <a:r>
              <a:rPr lang="hr-HR" altLang="sr-Latn-RS" sz="3000" b="1" dirty="0"/>
              <a:t> urezivanje sadržaja u</a:t>
            </a:r>
            <a:r>
              <a:rPr lang="hr-HR" altLang="sr-Latn-RS" sz="3000" b="1" dirty="0">
                <a:solidFill>
                  <a:srgbClr val="FF0000"/>
                </a:solidFill>
              </a:rPr>
              <a:t> </a:t>
            </a:r>
            <a:r>
              <a:rPr lang="hr-HR" altLang="sr-Latn-RS" sz="3000" b="1" dirty="0">
                <a:solidFill>
                  <a:srgbClr val="C00000"/>
                </a:solidFill>
              </a:rPr>
              <a:t>pamćenje </a:t>
            </a:r>
            <a:r>
              <a:rPr lang="hr-HR" altLang="sr-Latn-RS" sz="3000" b="1" dirty="0"/>
              <a:t>                                     </a:t>
            </a:r>
          </a:p>
          <a:p>
            <a:pPr>
              <a:spcAft>
                <a:spcPct val="30000"/>
              </a:spcAft>
              <a:buFontTx/>
              <a:buNone/>
            </a:pPr>
            <a:r>
              <a:rPr lang="hr-HR" altLang="sr-Latn-RS" sz="3000" b="1" dirty="0"/>
              <a:t>                        </a:t>
            </a:r>
            <a:endParaRPr lang="hr-HR" altLang="sr-Latn-RS" sz="3000" i="1" dirty="0">
              <a:latin typeface="Times New Roman" pitchFamily="18" charset="0"/>
            </a:endParaRPr>
          </a:p>
        </p:txBody>
      </p:sp>
      <p:graphicFrame>
        <p:nvGraphicFramePr>
          <p:cNvPr id="390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260350"/>
          <a:ext cx="9826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orelDRAW" r:id="rId4" imgW="982675" imgH="827837" progId="CorelDraw.Graphic.8">
                  <p:embed/>
                </p:oleObj>
              </mc:Choice>
              <mc:Fallback>
                <p:oleObj name="CorelDRAW" r:id="rId4" imgW="982675" imgH="82783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9826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AUDITIVNI TIP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Eksterni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9552" y="2708920"/>
            <a:ext cx="4040188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77800" indent="-177800">
              <a:lnSpc>
                <a:spcPct val="90000"/>
              </a:lnSpc>
              <a:spcBef>
                <a:spcPct val="85000"/>
              </a:spcBef>
              <a:spcAft>
                <a:spcPct val="15000"/>
              </a:spcAft>
            </a:pPr>
            <a:r>
              <a:rPr lang="hr-HR" altLang="sr-Latn-RS" b="1" dirty="0"/>
              <a:t>uče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i pričaju sa sobom </a:t>
            </a:r>
            <a:r>
              <a:rPr lang="hr-HR" altLang="sr-Latn-RS" b="1" dirty="0">
                <a:solidFill>
                  <a:srgbClr val="C00000"/>
                </a:solidFill>
              </a:rPr>
              <a:t>naglas</a:t>
            </a:r>
          </a:p>
          <a:p>
            <a:pPr marL="177800" indent="-177800">
              <a:lnSpc>
                <a:spcPct val="90000"/>
              </a:lnSpc>
              <a:spcBef>
                <a:spcPct val="85000"/>
              </a:spcBef>
              <a:spcAft>
                <a:spcPct val="15000"/>
              </a:spcAft>
            </a:pPr>
            <a:r>
              <a:rPr lang="hr-HR" altLang="sr-Latn-RS" b="1" dirty="0">
                <a:solidFill>
                  <a:srgbClr val="C00000"/>
                </a:solidFill>
              </a:rPr>
              <a:t>buka</a:t>
            </a:r>
            <a:r>
              <a:rPr lang="hr-HR" altLang="sr-Latn-RS" b="1" dirty="0"/>
              <a:t> ih</a:t>
            </a:r>
            <a:r>
              <a:rPr lang="hr-HR" altLang="sr-Latn-RS" b="1" dirty="0">
                <a:solidFill>
                  <a:srgbClr val="C00000"/>
                </a:solidFill>
              </a:rPr>
              <a:t> ometa</a:t>
            </a:r>
          </a:p>
          <a:p>
            <a:pPr marL="177800" indent="-177800">
              <a:lnSpc>
                <a:spcPct val="90000"/>
              </a:lnSpc>
              <a:spcBef>
                <a:spcPct val="75000"/>
              </a:spcBef>
              <a:spcAft>
                <a:spcPct val="15000"/>
              </a:spcAft>
            </a:pPr>
            <a:r>
              <a:rPr lang="hr-HR" altLang="sr-Latn-RS" b="1" dirty="0">
                <a:solidFill>
                  <a:srgbClr val="C00000"/>
                </a:solidFill>
              </a:rPr>
              <a:t>problem</a:t>
            </a:r>
            <a:r>
              <a:rPr lang="hr-HR" altLang="sr-Latn-RS" b="1" dirty="0"/>
              <a:t> kad su </a:t>
            </a:r>
            <a:r>
              <a:rPr lang="hr-HR" altLang="sr-Latn-RS" b="1" dirty="0">
                <a:solidFill>
                  <a:srgbClr val="C00000"/>
                </a:solidFill>
              </a:rPr>
              <a:t>blizu jedni drugima</a:t>
            </a:r>
          </a:p>
          <a:p>
            <a:pPr marL="177800" indent="-177800">
              <a:lnSpc>
                <a:spcPct val="90000"/>
              </a:lnSpc>
              <a:spcBef>
                <a:spcPct val="75000"/>
              </a:spcBef>
              <a:spcAft>
                <a:spcPct val="15000"/>
              </a:spcAft>
            </a:pPr>
            <a:r>
              <a:rPr lang="hr-HR" altLang="sr-Latn-RS" b="1" dirty="0"/>
              <a:t>pomaže im kad ih </a:t>
            </a:r>
            <a:r>
              <a:rPr lang="hr-HR" altLang="sr-Latn-RS" b="1" dirty="0">
                <a:solidFill>
                  <a:srgbClr val="C00000"/>
                </a:solidFill>
              </a:rPr>
              <a:t>netko propita </a:t>
            </a:r>
            <a:r>
              <a:rPr lang="hr-HR" altLang="sr-Latn-RS" b="1" dirty="0"/>
              <a:t>gradivo</a:t>
            </a:r>
          </a:p>
          <a:p>
            <a:pPr marL="177800" indent="-177800">
              <a:lnSpc>
                <a:spcPct val="90000"/>
              </a:lnSpc>
              <a:spcBef>
                <a:spcPct val="75000"/>
              </a:spcBef>
              <a:spcAft>
                <a:spcPct val="15000"/>
              </a:spcAft>
            </a:pPr>
            <a:r>
              <a:rPr lang="hr-HR" altLang="sr-Latn-RS" b="1" dirty="0"/>
              <a:t>i kad im se u ispitu postavljaju </a:t>
            </a:r>
            <a:r>
              <a:rPr lang="hr-HR" altLang="sr-Latn-RS" b="1" dirty="0">
                <a:solidFill>
                  <a:srgbClr val="C00000"/>
                </a:solidFill>
              </a:rPr>
              <a:t>pitanja </a:t>
            </a:r>
            <a:r>
              <a:rPr lang="hr-HR" altLang="sr-Latn-RS" b="1" dirty="0" err="1">
                <a:solidFill>
                  <a:srgbClr val="C00000"/>
                </a:solidFill>
              </a:rPr>
              <a:t>redosljedom</a:t>
            </a:r>
            <a:r>
              <a:rPr lang="hr-HR" altLang="sr-Latn-RS" b="1" dirty="0">
                <a:solidFill>
                  <a:srgbClr val="C00000"/>
                </a:solidFill>
              </a:rPr>
              <a:t> </a:t>
            </a:r>
            <a:r>
              <a:rPr lang="hr-HR" altLang="sr-Latn-RS" b="1" dirty="0"/>
              <a:t>učenja gradiva</a:t>
            </a:r>
            <a:endParaRPr lang="hr-HR" altLang="sr-Latn-RS" sz="32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04049" y="1844824"/>
            <a:ext cx="3528392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 Interni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04048" y="2564904"/>
            <a:ext cx="3465711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altLang="sr-Latn-RS" b="1" dirty="0"/>
              <a:t>uče i pričaju </a:t>
            </a:r>
            <a:r>
              <a:rPr lang="hr-HR" altLang="sr-Latn-RS" b="1" dirty="0">
                <a:solidFill>
                  <a:srgbClr val="C00000"/>
                </a:solidFill>
              </a:rPr>
              <a:t>u sebi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1052736"/>
            <a:ext cx="77872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1800" b="1" dirty="0"/>
              <a:t>pri učenju se </a:t>
            </a:r>
            <a:r>
              <a:rPr lang="hr-HR" altLang="sr-Latn-RS" sz="1800" b="1" dirty="0">
                <a:solidFill>
                  <a:srgbClr val="C00000"/>
                </a:solidFill>
              </a:rPr>
              <a:t>oslanjaju na </a:t>
            </a:r>
            <a:r>
              <a:rPr lang="hr-HR" altLang="sr-Latn-RS" sz="1800" b="1" dirty="0" smtClean="0">
                <a:solidFill>
                  <a:srgbClr val="C00000"/>
                </a:solidFill>
              </a:rPr>
              <a:t>sluh</a:t>
            </a:r>
          </a:p>
          <a:p>
            <a:pPr eaLnBrk="1" hangingPunct="1"/>
            <a:r>
              <a:rPr lang="hr-HR" altLang="sr-Latn-RS" sz="1800" b="1" dirty="0" smtClean="0"/>
              <a:t>vole </a:t>
            </a:r>
            <a:r>
              <a:rPr lang="hr-HR" altLang="sr-Latn-RS" sz="1800" b="1" dirty="0">
                <a:solidFill>
                  <a:srgbClr val="C00000"/>
                </a:solidFill>
              </a:rPr>
              <a:t>razgovarati sami sa sobom </a:t>
            </a:r>
            <a:r>
              <a:rPr lang="hr-HR" altLang="sr-Latn-RS" sz="1800" b="1" dirty="0"/>
              <a:t>i </a:t>
            </a:r>
            <a:r>
              <a:rPr lang="hr-HR" altLang="sr-Latn-RS" sz="1800" b="1" dirty="0">
                <a:solidFill>
                  <a:srgbClr val="C00000"/>
                </a:solidFill>
              </a:rPr>
              <a:t>prepričavati</a:t>
            </a:r>
            <a:r>
              <a:rPr lang="hr-HR" altLang="sr-Latn-RS" sz="1800" b="1" dirty="0"/>
              <a:t> gradivo</a:t>
            </a:r>
          </a:p>
          <a:p>
            <a:pPr eaLnBrk="1" hangingPunct="1"/>
            <a:endParaRPr lang="hr-HR" altLang="sr-Latn-RS" sz="1800" b="1" dirty="0"/>
          </a:p>
        </p:txBody>
      </p:sp>
    </p:spTree>
    <p:extLst>
      <p:ext uri="{BB962C8B-B14F-4D97-AF65-F5344CB8AC3E}">
        <p14:creationId xmlns:p14="http://schemas.microsoft.com/office/powerpoint/2010/main" val="42123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2736850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hr-HR" altLang="sr-Latn-RS" sz="2600" b="1" i="1" dirty="0">
                <a:solidFill>
                  <a:srgbClr val="C00000"/>
                </a:solidFill>
                <a:latin typeface="Times New Roman" pitchFamily="18" charset="0"/>
              </a:rPr>
              <a:t>P</a:t>
            </a:r>
            <a:r>
              <a:rPr lang="hr-HR" altLang="sr-Latn-RS" sz="2600" b="1" i="1" dirty="0" smtClean="0">
                <a:solidFill>
                  <a:srgbClr val="C00000"/>
                </a:solidFill>
                <a:latin typeface="Times New Roman" pitchFamily="18" charset="0"/>
              </a:rPr>
              <a:t>rimjena</a:t>
            </a:r>
            <a:endParaRPr lang="hr-HR" altLang="sr-Latn-RS" sz="2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392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0"/>
          <a:ext cx="8032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orelDRAW" r:id="rId4" imgW="621060" imgH="924641" progId="CorelDraw.Graphic.8">
                  <p:embed/>
                </p:oleObj>
              </mc:Choice>
              <mc:Fallback>
                <p:oleObj name="CorelDRAW" r:id="rId4" imgW="621060" imgH="924641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0"/>
                        <a:ext cx="8032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79388" y="1412875"/>
            <a:ext cx="87852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90000"/>
              </a:spcAft>
            </a:pPr>
            <a:r>
              <a:rPr lang="hr-HR" altLang="sr-Latn-RS" sz="2200" i="0" dirty="0" smtClean="0">
                <a:effectLst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u </a:t>
            </a:r>
            <a:r>
              <a:rPr lang="hr-HR" altLang="sr-Latn-RS" sz="2200" dirty="0" smtClean="0">
                <a:solidFill>
                  <a:srgbClr val="C00000"/>
                </a:solidFill>
              </a:rPr>
              <a:t>prostoriji u kojoj uče</a:t>
            </a:r>
            <a:r>
              <a:rPr lang="hr-HR" altLang="sr-Latn-RS" sz="2200" i="0" dirty="0" smtClean="0">
                <a:solidFill>
                  <a:srgbClr val="C00000"/>
                </a:solidFill>
                <a:effectLst/>
              </a:rPr>
              <a:t> </a:t>
            </a:r>
            <a:r>
              <a:rPr lang="hr-HR" altLang="sr-Latn-RS" sz="2200" i="0" dirty="0">
                <a:effectLst/>
              </a:rPr>
              <a:t>stvoriti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opuštajuću </a:t>
            </a:r>
            <a:r>
              <a:rPr lang="hr-HR" altLang="sr-Latn-RS" sz="2200" i="0" dirty="0" err="1">
                <a:solidFill>
                  <a:srgbClr val="C00000"/>
                </a:solidFill>
                <a:effectLst/>
              </a:rPr>
              <a:t>atomosferu</a:t>
            </a:r>
            <a:endParaRPr lang="hr-HR" altLang="sr-Latn-RS" sz="2200" i="0" dirty="0">
              <a:solidFill>
                <a:srgbClr val="C00000"/>
              </a:solidFill>
              <a:effectLst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</a:pPr>
            <a:r>
              <a:rPr lang="hr-HR" altLang="sr-Latn-RS" sz="2200" i="0" dirty="0" smtClean="0">
                <a:effectLst/>
              </a:rPr>
              <a:t>Puštanje klasične glazbe u pozadini, ima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odgovarajući ritam </a:t>
            </a:r>
            <a:r>
              <a:rPr lang="hr-HR" altLang="sr-Latn-RS" sz="2200" b="0" dirty="0">
                <a:effectLst/>
                <a:latin typeface="Times New Roman" pitchFamily="18" charset="0"/>
              </a:rPr>
              <a:t>(50-70 otkucaja u minuti)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hr-HR" altLang="sr-Latn-RS" sz="2200" b="0" dirty="0">
              <a:effectLst/>
              <a:latin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hr-HR" altLang="sr-Latn-RS" sz="2200" i="0" dirty="0">
              <a:effectLst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hr-HR" altLang="sr-Latn-RS" sz="2200" i="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ubrzavanje učenja </a:t>
            </a:r>
            <a:r>
              <a:rPr lang="hr-HR" altLang="sr-Latn-RS" sz="2200" i="0" dirty="0">
                <a:effectLst/>
              </a:rPr>
              <a:t>najmanje</a:t>
            </a: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5X</a:t>
            </a: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>  </a:t>
            </a:r>
            <a:r>
              <a:rPr lang="hr-HR" altLang="sr-Latn-RS" sz="2200" i="0" dirty="0">
                <a:effectLst/>
              </a:rPr>
              <a:t>(«mrtva» tišina uspavljuje</a:t>
            </a: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> </a:t>
            </a:r>
            <a:r>
              <a:rPr lang="hr-HR" altLang="sr-Latn-RS" sz="2200" b="0" dirty="0">
                <a:effectLst/>
                <a:latin typeface="Times New Roman" pitchFamily="18" charset="0"/>
              </a:rPr>
              <a:t>- ne stimulira mozak</a:t>
            </a:r>
            <a:r>
              <a:rPr lang="hr-HR" altLang="sr-Latn-RS" sz="22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hr-HR" altLang="sr-Latn-RS" sz="2200" b="0" dirty="0">
                <a:effectLst/>
                <a:latin typeface="Times New Roman" pitchFamily="18" charset="0"/>
              </a:rPr>
              <a:t>na učenje</a:t>
            </a:r>
            <a:r>
              <a:rPr lang="hr-HR" altLang="sr-Latn-RS" sz="2200" b="0" dirty="0" smtClean="0">
                <a:effectLst/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hr-HR" altLang="sr-Latn-RS" sz="22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hr-HR" altLang="sr-Latn-RS" sz="2200" dirty="0" smtClean="0">
                <a:latin typeface="Times New Roman" pitchFamily="18" charset="0"/>
              </a:rPr>
              <a:t>Kroz pjesmu, rime pamtiti sadržaj</a:t>
            </a:r>
            <a:endParaRPr lang="hr-HR" altLang="sr-Latn-RS" sz="22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hr-HR" altLang="sr-Latn-RS" sz="2200" b="0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hr-HR" altLang="sr-Latn-RS" sz="2200" b="0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hr-HR" altLang="sr-Latn-RS" sz="2200" i="0" dirty="0">
              <a:solidFill>
                <a:srgbClr val="FF0000"/>
              </a:solidFill>
              <a:effectLst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hr-HR" altLang="sr-Latn-RS" sz="2200" dirty="0">
              <a:effectLst/>
            </a:endParaRPr>
          </a:p>
        </p:txBody>
      </p:sp>
      <p:sp>
        <p:nvSpPr>
          <p:cNvPr id="392198" name="AutoShape 6"/>
          <p:cNvSpPr>
            <a:spLocks noChangeArrowheads="1"/>
          </p:cNvSpPr>
          <p:nvPr/>
        </p:nvSpPr>
        <p:spPr bwMode="auto">
          <a:xfrm>
            <a:off x="4154941" y="2780928"/>
            <a:ext cx="358775" cy="720725"/>
          </a:xfrm>
          <a:prstGeom prst="downArrow">
            <a:avLst>
              <a:gd name="adj1" fmla="val 50000"/>
              <a:gd name="adj2" fmla="val 5022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hr-H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/>
              <a:t>Mt 25, 14 – </a:t>
            </a:r>
            <a:r>
              <a:rPr lang="hr-HR" dirty="0" smtClean="0"/>
              <a:t>30</a:t>
            </a:r>
          </a:p>
          <a:p>
            <a:r>
              <a:rPr lang="hr-HR" dirty="0" smtClean="0"/>
              <a:t>Tko i kako pomoći djetetu da umnoži svoje talente?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8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HAPTIČKI TIP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Taktilni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9552" y="2708920"/>
            <a:ext cx="4040188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66700" indent="-266700">
              <a:lnSpc>
                <a:spcPct val="90000"/>
              </a:lnSpc>
              <a:spcBef>
                <a:spcPct val="60000"/>
              </a:spcBef>
            </a:pPr>
            <a:r>
              <a:rPr lang="hr-HR" altLang="sr-Latn-RS" b="1" dirty="0">
                <a:solidFill>
                  <a:srgbClr val="C00000"/>
                </a:solidFill>
              </a:rPr>
              <a:t>fizički </a:t>
            </a:r>
            <a:r>
              <a:rPr lang="hr-HR" altLang="sr-Latn-RS" b="1" dirty="0"/>
              <a:t>vrlo </a:t>
            </a:r>
            <a:r>
              <a:rPr lang="hr-HR" altLang="sr-Latn-RS" b="1" dirty="0">
                <a:solidFill>
                  <a:srgbClr val="C00000"/>
                </a:solidFill>
              </a:rPr>
              <a:t>aktivni </a:t>
            </a:r>
            <a:r>
              <a:rPr lang="hr-HR" altLang="sr-Latn-RS" b="1" dirty="0"/>
              <a:t>– hodaju tijekom učenja</a:t>
            </a:r>
            <a:endParaRPr lang="hr-HR" altLang="sr-Latn-RS" b="1" dirty="0">
              <a:solidFill>
                <a:srgbClr val="FF0000"/>
              </a:solidFill>
            </a:endParaRPr>
          </a:p>
          <a:p>
            <a:pPr marL="266700" indent="-266700">
              <a:lnSpc>
                <a:spcPct val="90000"/>
              </a:lnSpc>
              <a:spcBef>
                <a:spcPct val="60000"/>
              </a:spcBef>
            </a:pPr>
            <a:r>
              <a:rPr lang="hr-HR" altLang="sr-Latn-RS" b="1" dirty="0">
                <a:solidFill>
                  <a:srgbClr val="C00000"/>
                </a:solidFill>
              </a:rPr>
              <a:t>teško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im je </a:t>
            </a:r>
            <a:r>
              <a:rPr lang="hr-HR" altLang="sr-Latn-RS" b="1" dirty="0">
                <a:solidFill>
                  <a:srgbClr val="C00000"/>
                </a:solidFill>
              </a:rPr>
              <a:t>sjediti</a:t>
            </a:r>
            <a:r>
              <a:rPr lang="hr-HR" altLang="sr-Latn-RS" b="1" dirty="0"/>
              <a:t> na mjestu i </a:t>
            </a:r>
            <a:r>
              <a:rPr lang="hr-HR" altLang="sr-Latn-RS" b="1" dirty="0">
                <a:solidFill>
                  <a:srgbClr val="C00000"/>
                </a:solidFill>
              </a:rPr>
              <a:t>slušati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govor </a:t>
            </a:r>
            <a:r>
              <a:rPr lang="hr-HR" altLang="sr-Latn-RS" b="1" dirty="0">
                <a:sym typeface="Wingdings" pitchFamily="2" charset="2"/>
              </a:rPr>
              <a:t></a:t>
            </a:r>
            <a:r>
              <a:rPr lang="hr-HR" altLang="sr-Latn-RS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hr-HR" altLang="sr-Latn-RS" b="1" dirty="0">
                <a:solidFill>
                  <a:srgbClr val="C00000"/>
                </a:solidFill>
              </a:rPr>
              <a:t>poteškoće </a:t>
            </a:r>
            <a:r>
              <a:rPr lang="hr-HR" altLang="sr-Latn-RS" b="1" dirty="0"/>
              <a:t>ako trebaju učiti na temelju </a:t>
            </a:r>
            <a:r>
              <a:rPr lang="hr-HR" altLang="sr-Latn-RS" b="1" dirty="0">
                <a:solidFill>
                  <a:srgbClr val="C00000"/>
                </a:solidFill>
              </a:rPr>
              <a:t>slušanja</a:t>
            </a:r>
            <a:r>
              <a:rPr lang="hr-HR" altLang="sr-Latn-RS" b="1" dirty="0"/>
              <a:t> i </a:t>
            </a:r>
            <a:r>
              <a:rPr lang="hr-HR" altLang="sr-Latn-RS" b="1" dirty="0">
                <a:solidFill>
                  <a:srgbClr val="C00000"/>
                </a:solidFill>
              </a:rPr>
              <a:t>čitanja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endParaRPr lang="hr-HR" altLang="sr-Latn-RS" b="1" dirty="0"/>
          </a:p>
          <a:p>
            <a:pPr marL="266700" indent="-266700">
              <a:lnSpc>
                <a:spcPct val="90000"/>
              </a:lnSpc>
              <a:spcBef>
                <a:spcPct val="60000"/>
              </a:spcBef>
            </a:pPr>
            <a:r>
              <a:rPr lang="hr-HR" altLang="sr-Latn-RS" b="1" dirty="0"/>
              <a:t>dok slušaju predavanje često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>
                <a:solidFill>
                  <a:srgbClr val="C00000"/>
                </a:solidFill>
              </a:rPr>
              <a:t>crtaju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/>
              <a:t>ili</a:t>
            </a:r>
            <a:r>
              <a:rPr lang="hr-HR" altLang="sr-Latn-RS" b="1" dirty="0">
                <a:solidFill>
                  <a:srgbClr val="FF0000"/>
                </a:solidFill>
              </a:rPr>
              <a:t> </a:t>
            </a:r>
            <a:r>
              <a:rPr lang="hr-HR" altLang="sr-Latn-RS" b="1" dirty="0">
                <a:solidFill>
                  <a:srgbClr val="C00000"/>
                </a:solidFill>
              </a:rPr>
              <a:t>“cupkaju”</a:t>
            </a:r>
          </a:p>
          <a:p>
            <a:pPr marL="266700" indent="-266700">
              <a:lnSpc>
                <a:spcPct val="90000"/>
              </a:lnSpc>
              <a:spcBef>
                <a:spcPct val="60000"/>
              </a:spcBef>
            </a:pPr>
            <a:r>
              <a:rPr lang="hr-HR" altLang="sr-Latn-RS" b="1" dirty="0"/>
              <a:t>na njih pozitivno utječe </a:t>
            </a:r>
            <a:r>
              <a:rPr lang="hr-HR" altLang="sr-Latn-RS" b="1" dirty="0">
                <a:solidFill>
                  <a:srgbClr val="C00000"/>
                </a:solidFill>
              </a:rPr>
              <a:t>fizička blizina učitelja, pažnja i osobni kontakt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04049" y="1844824"/>
            <a:ext cx="3528392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 Interni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04048" y="2564904"/>
            <a:ext cx="3465711" cy="3951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hr-HR" altLang="sr-Latn-RS" b="1" dirty="0"/>
              <a:t>oslanjaju se na </a:t>
            </a:r>
            <a:r>
              <a:rPr lang="hr-HR" altLang="sr-Latn-RS" b="1" dirty="0">
                <a:solidFill>
                  <a:srgbClr val="C00000"/>
                </a:solidFill>
              </a:rPr>
              <a:t>unutarnji doživljaj</a:t>
            </a:r>
            <a:r>
              <a:rPr lang="hr-HR" altLang="sr-Latn-RS" b="1" dirty="0"/>
              <a:t> informacije - intuitivni, vole </a:t>
            </a:r>
            <a:r>
              <a:rPr lang="hr-HR" altLang="sr-Latn-RS" b="1" dirty="0">
                <a:solidFill>
                  <a:srgbClr val="C00000"/>
                </a:solidFill>
              </a:rPr>
              <a:t>priče</a:t>
            </a:r>
            <a:r>
              <a:rPr lang="hr-HR" altLang="sr-Latn-RS" b="1" dirty="0"/>
              <a:t> i </a:t>
            </a:r>
            <a:r>
              <a:rPr lang="hr-HR" altLang="sr-Latn-RS" b="1" dirty="0">
                <a:solidFill>
                  <a:srgbClr val="C00000"/>
                </a:solidFill>
              </a:rPr>
              <a:t>filmove</a:t>
            </a:r>
            <a:r>
              <a:rPr lang="hr-HR" altLang="sr-Latn-RS" b="1" dirty="0"/>
              <a:t>, osobito </a:t>
            </a:r>
            <a:r>
              <a:rPr lang="hr-HR" altLang="sr-Latn-RS" b="1" dirty="0">
                <a:solidFill>
                  <a:srgbClr val="C00000"/>
                </a:solidFill>
              </a:rPr>
              <a:t>nabijene emocijama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hr-HR" altLang="sr-Latn-RS" b="1" dirty="0"/>
              <a:t>prije davanja odgovora moraju u glavi </a:t>
            </a:r>
            <a:r>
              <a:rPr lang="hr-HR" altLang="sr-Latn-RS" b="1" dirty="0">
                <a:solidFill>
                  <a:srgbClr val="C00000"/>
                </a:solidFill>
              </a:rPr>
              <a:t>provjeriti točnost </a:t>
            </a:r>
            <a:r>
              <a:rPr lang="hr-HR" altLang="sr-Latn-RS" b="1" dirty="0">
                <a:sym typeface="Wingdings" pitchFamily="2" charset="2"/>
              </a:rPr>
              <a:t></a:t>
            </a:r>
            <a:r>
              <a:rPr lang="hr-HR" altLang="sr-Latn-RS" b="1" dirty="0"/>
              <a:t>ne javljaju se među prvima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hr-HR" altLang="sr-Latn-RS" b="1" dirty="0"/>
              <a:t>na njih pozitivno djeluje </a:t>
            </a:r>
            <a:r>
              <a:rPr lang="hr-HR" altLang="sr-Latn-RS" b="1" dirty="0">
                <a:solidFill>
                  <a:srgbClr val="C00000"/>
                </a:solidFill>
              </a:rPr>
              <a:t>jaka neverbalna komunikacija </a:t>
            </a:r>
            <a:r>
              <a:rPr lang="hr-HR" altLang="sr-Latn-RS" b="1" dirty="0"/>
              <a:t>– </a:t>
            </a:r>
            <a:r>
              <a:rPr lang="hr-HR" altLang="sr-Latn-RS" i="1" dirty="0">
                <a:latin typeface="Times New Roman" pitchFamily="18" charset="0"/>
              </a:rPr>
              <a:t>(važnije im je kako je nešto rečeno od sadržaja)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1052736"/>
            <a:ext cx="77872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altLang="sr-Latn-RS" sz="1800" b="1" dirty="0"/>
              <a:t>oslanjaju se pri učenju na </a:t>
            </a:r>
            <a:r>
              <a:rPr lang="hr-HR" altLang="sr-Latn-RS" sz="1800" b="1" dirty="0">
                <a:solidFill>
                  <a:srgbClr val="C00000"/>
                </a:solidFill>
              </a:rPr>
              <a:t>pokret</a:t>
            </a:r>
            <a:r>
              <a:rPr lang="hr-HR" altLang="sr-Latn-RS" sz="1800" b="1" dirty="0"/>
              <a:t> i </a:t>
            </a:r>
            <a:r>
              <a:rPr lang="hr-HR" altLang="sr-Latn-RS" sz="1800" b="1" dirty="0">
                <a:solidFill>
                  <a:srgbClr val="C00000"/>
                </a:solidFill>
              </a:rPr>
              <a:t>činjenje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altLang="sr-Latn-RS" sz="1800" b="1" dirty="0"/>
              <a:t>manje se </a:t>
            </a:r>
            <a:r>
              <a:rPr lang="hr-HR" altLang="sr-Latn-RS" sz="1800" b="1" dirty="0">
                <a:solidFill>
                  <a:srgbClr val="C00000"/>
                </a:solidFill>
              </a:rPr>
              <a:t>izražavaju</a:t>
            </a:r>
            <a:r>
              <a:rPr lang="hr-HR" altLang="sr-Latn-RS" sz="1800" b="1" dirty="0"/>
              <a:t> verbalno, više </a:t>
            </a:r>
            <a:r>
              <a:rPr lang="hr-HR" altLang="sr-Latn-RS" sz="1800" b="1" dirty="0">
                <a:solidFill>
                  <a:srgbClr val="C00000"/>
                </a:solidFill>
              </a:rPr>
              <a:t>tjelesno</a:t>
            </a:r>
          </a:p>
          <a:p>
            <a:pPr marL="0" indent="0" eaLnBrk="1" hangingPunct="1">
              <a:buNone/>
            </a:pPr>
            <a:endParaRPr lang="hr-HR" altLang="sr-Latn-RS" sz="1800" b="1" dirty="0"/>
          </a:p>
        </p:txBody>
      </p:sp>
    </p:spTree>
    <p:extLst>
      <p:ext uri="{BB962C8B-B14F-4D97-AF65-F5344CB8AC3E}">
        <p14:creationId xmlns:p14="http://schemas.microsoft.com/office/powerpoint/2010/main" val="31494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708275"/>
            <a:ext cx="13684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256212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Aft>
                <a:spcPct val="50000"/>
              </a:spcAft>
            </a:pPr>
            <a:r>
              <a:rPr lang="hr-HR" altLang="sr-Latn-RS" sz="2200" b="1" dirty="0" smtClean="0"/>
              <a:t>provjeravanje </a:t>
            </a:r>
            <a:r>
              <a:rPr lang="hr-HR" altLang="sr-Latn-RS" sz="2200" b="1" dirty="0">
                <a:solidFill>
                  <a:srgbClr val="C00000"/>
                </a:solidFill>
              </a:rPr>
              <a:t>predznanja</a:t>
            </a:r>
            <a:r>
              <a:rPr lang="hr-HR" altLang="sr-Latn-RS" sz="2200" b="1" dirty="0"/>
              <a:t> uz </a:t>
            </a:r>
            <a:r>
              <a:rPr lang="hr-HR" altLang="sr-Latn-RS" sz="2200" b="1" dirty="0">
                <a:solidFill>
                  <a:srgbClr val="C00000"/>
                </a:solidFill>
              </a:rPr>
              <a:t>igranje </a:t>
            </a:r>
            <a:r>
              <a:rPr lang="hr-HR" altLang="sr-Latn-RS" sz="2200" b="1" dirty="0" smtClean="0">
                <a:solidFill>
                  <a:srgbClr val="C00000"/>
                </a:solidFill>
              </a:rPr>
              <a:t>loptom </a:t>
            </a:r>
            <a:r>
              <a:rPr lang="hr-HR" altLang="sr-Latn-RS" sz="2200" i="1" dirty="0">
                <a:latin typeface="Times New Roman" pitchFamily="18" charset="0"/>
              </a:rPr>
              <a:t>(aktiviranje predznanja </a:t>
            </a:r>
            <a:r>
              <a:rPr lang="hr-HR" altLang="sr-Latn-RS" sz="2200" dirty="0">
                <a:latin typeface="Times New Roman" pitchFamily="18" charset="0"/>
                <a:sym typeface="Wingdings 3" pitchFamily="18" charset="2"/>
              </a:rPr>
              <a:t></a:t>
            </a:r>
            <a:r>
              <a:rPr lang="hr-HR" altLang="sr-Latn-RS" sz="2200" i="1" dirty="0">
                <a:latin typeface="Times New Roman" pitchFamily="18" charset="0"/>
              </a:rPr>
              <a:t> olakšavanje učenja s razumijevanjem) </a:t>
            </a:r>
          </a:p>
          <a:p>
            <a:pPr>
              <a:lnSpc>
                <a:spcPct val="95000"/>
              </a:lnSpc>
              <a:spcAft>
                <a:spcPct val="15000"/>
              </a:spcAft>
            </a:pPr>
            <a:r>
              <a:rPr lang="hr-HR" altLang="sr-Latn-RS" sz="2200" b="1" dirty="0"/>
              <a:t>vježba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«koljeno - dlan suprotne ruke»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altLang="sr-Latn-RS" sz="2200" i="1" dirty="0">
                <a:latin typeface="Times New Roman" pitchFamily="18" charset="0"/>
              </a:rPr>
              <a:t>integriranje dviju strana mozga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altLang="sr-Latn-RS" sz="2200" i="1" dirty="0">
                <a:latin typeface="Times New Roman" pitchFamily="18" charset="0"/>
              </a:rPr>
              <a:t>smanjenje stresa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r>
              <a:rPr lang="hr-HR" altLang="sr-Latn-RS" sz="2200" i="1" dirty="0">
                <a:latin typeface="Times New Roman" pitchFamily="18" charset="0"/>
              </a:rPr>
              <a:t>olakšavanje </a:t>
            </a:r>
            <a:r>
              <a:rPr lang="hr-HR" altLang="sr-Latn-RS" sz="2200" i="1" dirty="0" smtClean="0">
                <a:latin typeface="Times New Roman" pitchFamily="18" charset="0"/>
              </a:rPr>
              <a:t>učenja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r>
              <a:rPr lang="hr-HR" altLang="sr-Latn-RS" sz="2200" b="1" i="1" dirty="0" smtClean="0">
                <a:latin typeface="+mj-lt"/>
              </a:rPr>
              <a:t>Dopustiti im da hodaju dok uče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r>
              <a:rPr lang="hr-HR" altLang="sr-Latn-RS" sz="2200" b="1" i="1" dirty="0" smtClean="0">
                <a:latin typeface="+mj-lt"/>
              </a:rPr>
              <a:t>Napraviti 3D prikaz (npr. životinjske stanice)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r>
              <a:rPr lang="hr-HR" altLang="sr-Latn-RS" sz="2200" b="1" i="1" dirty="0" smtClean="0">
                <a:latin typeface="+mj-lt"/>
              </a:rPr>
              <a:t>Odglumiti odgovaranje, mogu mijenjati boju glasa, mjesto odgovaranja (igra)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endParaRPr lang="hr-HR" altLang="sr-Latn-RS" sz="2200" b="1" dirty="0">
              <a:latin typeface="+mj-lt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3239889" cy="503238"/>
          </a:xfrm>
          <a:solidFill>
            <a:schemeClr val="accent6">
              <a:lumMod val="20000"/>
              <a:lumOff val="80000"/>
            </a:schemeClr>
          </a:solidFill>
          <a:ln/>
        </p:spPr>
        <p:txBody>
          <a:bodyPr>
            <a:normAutofit fontScale="90000"/>
          </a:bodyPr>
          <a:lstStyle/>
          <a:p>
            <a:pPr algn="l"/>
            <a:r>
              <a:rPr lang="hr-HR" altLang="sr-Latn-RS" sz="2800" i="1" dirty="0" smtClean="0">
                <a:solidFill>
                  <a:srgbClr val="C00000"/>
                </a:solidFill>
                <a:latin typeface="Times New Roman" pitchFamily="18" charset="0"/>
              </a:rPr>
              <a:t>Primjena</a:t>
            </a:r>
            <a:endParaRPr lang="hr-HR" altLang="sr-Latn-RS" sz="28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903913" cy="5032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hr-HR" altLang="sr-Latn-R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OZRAČJE  POTICAJNO  ZA  UČENJE</a:t>
            </a:r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179388" y="1125538"/>
            <a:ext cx="87852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optimalno stanje za učenje </a:t>
            </a:r>
            <a:r>
              <a:rPr lang="hr-HR" altLang="sr-Latn-RS" sz="2200" i="0" dirty="0">
                <a:effectLst/>
              </a:rPr>
              <a:t>- stanje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opuštene budnosti</a:t>
            </a:r>
            <a:r>
              <a:rPr lang="hr-HR" altLang="sr-Latn-RS" sz="2200" i="0" dirty="0">
                <a:effectLst/>
              </a:rPr>
              <a:t>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hr-HR" altLang="sr-Latn-RS" sz="2200" i="0" dirty="0">
                <a:effectLst/>
              </a:rPr>
              <a:t>puls </a:t>
            </a:r>
            <a:r>
              <a:rPr lang="hr-HR" altLang="sr-Latn-RS" sz="2200" b="0" dirty="0" smtClean="0">
                <a:effectLst/>
                <a:latin typeface="Times New Roman" pitchFamily="18" charset="0"/>
              </a:rPr>
              <a:t>(70 </a:t>
            </a:r>
            <a:r>
              <a:rPr lang="hr-HR" altLang="sr-Latn-RS" sz="2200" b="0" dirty="0">
                <a:effectLst/>
                <a:latin typeface="Times New Roman" pitchFamily="18" charset="0"/>
              </a:rPr>
              <a:t>otkucaja u min.)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hr-HR" altLang="sr-Latn-RS" sz="2200" i="0" dirty="0">
                <a:effectLst/>
              </a:rPr>
              <a:t>ritam disanja                                 usklađeni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spcAft>
                <a:spcPct val="70000"/>
              </a:spcAft>
            </a:pPr>
            <a:r>
              <a:rPr lang="hr-HR" altLang="sr-Latn-RS" sz="2200" i="0" dirty="0">
                <a:effectLst/>
              </a:rPr>
              <a:t>i moždani valovi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hr-HR" altLang="sr-Latn-RS" sz="2200" dirty="0">
              <a:effectLst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hr-HR" altLang="sr-Latn-RS" sz="1800" i="0" dirty="0">
              <a:solidFill>
                <a:srgbClr val="FF0000"/>
              </a:solidFill>
              <a:effectLst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5000"/>
              </a:spcAft>
              <a:buFontTx/>
              <a:buNone/>
            </a:pPr>
            <a:endParaRPr lang="hr-HR" altLang="sr-Latn-RS" sz="22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47492" name="AutoShape 4"/>
          <p:cNvSpPr>
            <a:spLocks/>
          </p:cNvSpPr>
          <p:nvPr/>
        </p:nvSpPr>
        <p:spPr bwMode="auto">
          <a:xfrm>
            <a:off x="4859338" y="1484313"/>
            <a:ext cx="647700" cy="936625"/>
          </a:xfrm>
          <a:prstGeom prst="rightBrace">
            <a:avLst>
              <a:gd name="adj1" fmla="val 12051"/>
              <a:gd name="adj2" fmla="val 51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250825" y="2924175"/>
          <a:ext cx="8636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4" imgW="982675" imgH="827837" progId="CorelDraw.Graphic.8">
                  <p:embed/>
                </p:oleObj>
              </mc:Choice>
              <mc:Fallback>
                <p:oleObj name="CorelDRAW" r:id="rId4" imgW="982675" imgH="82783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24175"/>
                        <a:ext cx="8636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74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57563"/>
            <a:ext cx="10556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4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00213"/>
            <a:ext cx="827088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468313" y="3933825"/>
            <a:ext cx="8207375" cy="12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Aft>
                <a:spcPct val="30000"/>
              </a:spcAft>
            </a:pPr>
            <a:endParaRPr lang="hr-HR" altLang="sr-Latn-RS" sz="2200" b="0" dirty="0">
              <a:effectLst/>
            </a:endParaRPr>
          </a:p>
          <a:p>
            <a:pPr algn="ctr">
              <a:lnSpc>
                <a:spcPct val="85000"/>
              </a:lnSpc>
            </a:pPr>
            <a:r>
              <a:rPr lang="hr-HR" altLang="sr-Latn-RS" sz="3000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DUGOTRAJNO SJEDENJE</a:t>
            </a:r>
            <a:r>
              <a:rPr lang="hr-HR" altLang="sr-Latn-RS" sz="3000" i="0" dirty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hr-HR" altLang="sr-Latn-RS" sz="3000" dirty="0" smtClean="0">
                <a:latin typeface="Arial" charset="0"/>
              </a:rPr>
              <a:t>– loša cirkulacija!</a:t>
            </a:r>
          </a:p>
          <a:p>
            <a:pPr algn="ctr">
              <a:lnSpc>
                <a:spcPct val="85000"/>
              </a:lnSpc>
            </a:pPr>
            <a:r>
              <a:rPr lang="hr-HR" altLang="sr-Latn-RS" sz="3000" i="0" dirty="0">
                <a:effectLst/>
                <a:latin typeface="Arial" charset="0"/>
              </a:rPr>
              <a:t> </a:t>
            </a:r>
            <a:r>
              <a:rPr lang="hr-HR" altLang="sr-Latn-RS" sz="3000" i="0" dirty="0" smtClean="0">
                <a:effectLst/>
                <a:latin typeface="Arial" charset="0"/>
              </a:rPr>
              <a:t>-</a:t>
            </a:r>
            <a:endParaRPr lang="hr-HR" altLang="sr-Latn-RS" sz="3000" i="0" dirty="0">
              <a:effectLst/>
              <a:latin typeface="Arial" charset="0"/>
            </a:endParaRPr>
          </a:p>
        </p:txBody>
      </p:sp>
      <p:sp>
        <p:nvSpPr>
          <p:cNvPr id="447498" name="Rectangle 10"/>
          <p:cNvSpPr>
            <a:spLocks noChangeArrowheads="1"/>
          </p:cNvSpPr>
          <p:nvPr/>
        </p:nvSpPr>
        <p:spPr bwMode="auto">
          <a:xfrm>
            <a:off x="179388" y="5949950"/>
            <a:ext cx="896461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100000"/>
              </a:spcAft>
            </a:pPr>
            <a:r>
              <a:rPr lang="hr-HR" altLang="sr-Latn-RS" sz="2200" i="0" dirty="0">
                <a:effectLst/>
              </a:rPr>
              <a:t>kad mirujemo</a:t>
            </a:r>
            <a:r>
              <a:rPr lang="hr-HR" altLang="sr-Latn-RS" sz="2200" i="0" dirty="0">
                <a:solidFill>
                  <a:srgbClr val="FF0000"/>
                </a:solidFill>
                <a:effectLst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krv slabije cirkulira </a:t>
            </a:r>
            <a:r>
              <a:rPr lang="hr-HR" altLang="sr-Latn-RS" sz="2200" i="0" dirty="0">
                <a:effectLst/>
              </a:rPr>
              <a:t>- da bi </a:t>
            </a:r>
            <a:r>
              <a:rPr lang="hr-HR" altLang="sr-Latn-RS" sz="2200" i="0" dirty="0" smtClean="0">
                <a:effectLst/>
              </a:rPr>
              <a:t>radio,</a:t>
            </a:r>
            <a:r>
              <a:rPr lang="hr-HR" altLang="sr-Latn-RS" sz="220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hr-HR" altLang="sr-Latn-RS" sz="2200" i="0" dirty="0">
                <a:solidFill>
                  <a:srgbClr val="C00000"/>
                </a:solidFill>
                <a:effectLst/>
              </a:rPr>
              <a:t>mozak treba kisik </a:t>
            </a:r>
            <a:r>
              <a:rPr lang="hr-HR" altLang="sr-Latn-RS" sz="2200" b="0" dirty="0">
                <a:effectLst/>
                <a:latin typeface="Times New Roman" pitchFamily="18" charset="0"/>
              </a:rPr>
              <a:t>(težina mozga: 3% ukupne tjelesne težine; troši 20% kisika tijela)</a:t>
            </a:r>
            <a:endParaRPr lang="hr-HR" altLang="sr-Latn-RS" sz="220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94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785225" cy="4752975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hr-HR" altLang="sr-Latn-RS" sz="2200" b="1" dirty="0" smtClean="0">
                <a:solidFill>
                  <a:srgbClr val="C00000"/>
                </a:solidFill>
              </a:rPr>
              <a:t>Učiti korištenjem različitih osjetila 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endParaRPr lang="hr-HR" altLang="sr-Latn-RS" sz="2200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hr-HR" altLang="sr-Latn-RS" sz="2200" i="1" dirty="0">
                <a:latin typeface="+mj-lt"/>
              </a:rPr>
              <a:t>N</a:t>
            </a:r>
            <a:r>
              <a:rPr lang="hr-HR" altLang="sr-Latn-RS" sz="2200" i="1" dirty="0" smtClean="0">
                <a:latin typeface="+mj-lt"/>
              </a:rPr>
              <a:t>ajbolje </a:t>
            </a:r>
            <a:r>
              <a:rPr lang="hr-HR" altLang="sr-Latn-RS" sz="2200" i="1" dirty="0">
                <a:latin typeface="+mj-lt"/>
              </a:rPr>
              <a:t>se pamte informacije dobivene na </a:t>
            </a:r>
            <a:r>
              <a:rPr lang="hr-HR" altLang="sr-Latn-RS" sz="2200" i="1" dirty="0" smtClean="0">
                <a:latin typeface="+mj-lt"/>
              </a:rPr>
              <a:t>početku </a:t>
            </a:r>
            <a:r>
              <a:rPr lang="hr-HR" altLang="sr-Latn-RS" sz="2200" i="1" dirty="0">
                <a:latin typeface="+mj-lt"/>
              </a:rPr>
              <a:t>i na kraju - mnogo </a:t>
            </a:r>
            <a:r>
              <a:rPr lang="hr-HR" altLang="sr-Latn-RS" sz="2200" i="1" dirty="0" err="1">
                <a:latin typeface="+mj-lt"/>
              </a:rPr>
              <a:t>podcjelina</a:t>
            </a:r>
            <a:r>
              <a:rPr lang="hr-HR" altLang="sr-Latn-RS" sz="2200" i="1" dirty="0">
                <a:latin typeface="+mj-lt"/>
              </a:rPr>
              <a:t>: </a:t>
            </a:r>
            <a:r>
              <a:rPr lang="hr-HR" altLang="sr-Latn-RS" sz="2200" i="1" dirty="0" smtClean="0">
                <a:latin typeface="+mj-lt"/>
              </a:rPr>
              <a:t>mnogo «početaka</a:t>
            </a:r>
            <a:r>
              <a:rPr lang="hr-HR" altLang="sr-Latn-RS" sz="2200" i="1" dirty="0">
                <a:latin typeface="+mj-lt"/>
              </a:rPr>
              <a:t>» i «krajeva</a:t>
            </a:r>
            <a:r>
              <a:rPr lang="hr-HR" altLang="sr-Latn-RS" sz="2200" i="1" dirty="0" smtClean="0">
                <a:latin typeface="+mj-lt"/>
              </a:rPr>
              <a:t>») te neobični pojmovi </a:t>
            </a:r>
          </a:p>
          <a:p>
            <a:pPr marL="0" indent="0">
              <a:spcBef>
                <a:spcPct val="0"/>
              </a:spcBef>
              <a:spcAft>
                <a:spcPct val="25000"/>
              </a:spcAft>
              <a:buNone/>
            </a:pPr>
            <a:endParaRPr lang="hr-HR" altLang="sr-Latn-RS" sz="2200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hr-HR" altLang="sr-Latn-RS" sz="2200" b="1" dirty="0" smtClean="0">
                <a:solidFill>
                  <a:srgbClr val="C00000"/>
                </a:solidFill>
              </a:rPr>
              <a:t>Koristiti elemente zabave i igre</a:t>
            </a:r>
            <a:endParaRPr lang="hr-HR" altLang="sr-Latn-RS" sz="2200" i="1" dirty="0">
              <a:latin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altLang="sr-Latn-RS" sz="1800" dirty="0" err="1" smtClean="0">
                <a:latin typeface="Times New Roman" pitchFamily="18" charset="0"/>
              </a:rPr>
              <a:t>Sve</a:t>
            </a:r>
            <a:r>
              <a:rPr lang="en-US" altLang="sr-Latn-RS" sz="1800" dirty="0" smtClean="0">
                <a:latin typeface="Times New Roman" pitchFamily="18" charset="0"/>
              </a:rPr>
              <a:t> </a:t>
            </a:r>
            <a:r>
              <a:rPr lang="hr-HR" altLang="sr-Latn-RS" sz="1800" dirty="0">
                <a:latin typeface="Times New Roman" pitchFamily="18" charset="0"/>
              </a:rPr>
              <a:t>š</a:t>
            </a:r>
            <a:r>
              <a:rPr lang="en-US" altLang="sr-Latn-RS" sz="1800" dirty="0">
                <a:latin typeface="Times New Roman" pitchFamily="18" charset="0"/>
              </a:rPr>
              <a:t>to </a:t>
            </a:r>
            <a:r>
              <a:rPr lang="en-US" altLang="sr-Latn-R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podsje</a:t>
            </a:r>
            <a:r>
              <a:rPr lang="hr-HR" altLang="sr-Latn-R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ć</a:t>
            </a:r>
            <a:r>
              <a:rPr lang="en-US" altLang="sr-Latn-R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en-US" altLang="sr-Latn-R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</a:t>
            </a:r>
            <a:r>
              <a:rPr lang="en-US" altLang="sr-Latn-R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sr-Latn-R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igru</a:t>
            </a:r>
            <a:r>
              <a:rPr lang="hr-HR" alt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/zabavu,</a:t>
            </a:r>
            <a:r>
              <a:rPr lang="en-US" alt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sr-Latn-R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olak</a:t>
            </a:r>
            <a:r>
              <a:rPr lang="hr-HR" altLang="sr-Latn-R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š</a:t>
            </a:r>
            <a:r>
              <a:rPr lang="en-US" alt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ava</a:t>
            </a:r>
            <a:r>
              <a:rPr lang="hr-HR" alt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sr-Latn-RS" sz="1800" dirty="0">
                <a:latin typeface="Times New Roman" pitchFamily="18" charset="0"/>
              </a:rPr>
              <a:t>u</a:t>
            </a:r>
            <a:r>
              <a:rPr lang="hr-HR" altLang="sr-Latn-RS" sz="1800" dirty="0">
                <a:latin typeface="Times New Roman" pitchFamily="18" charset="0"/>
              </a:rPr>
              <a:t>č</a:t>
            </a:r>
            <a:r>
              <a:rPr lang="en-US" altLang="sr-Latn-RS" sz="1800" dirty="0" err="1">
                <a:latin typeface="Times New Roman" pitchFamily="18" charset="0"/>
              </a:rPr>
              <a:t>enje</a:t>
            </a:r>
            <a:r>
              <a:rPr lang="en-US" altLang="sr-Latn-RS" sz="1800" dirty="0">
                <a:latin typeface="Times New Roman" pitchFamily="18" charset="0"/>
              </a:rPr>
              <a:t> </a:t>
            </a:r>
            <a:r>
              <a:rPr lang="en-US" altLang="sr-Latn-RS" sz="1800" dirty="0" err="1">
                <a:latin typeface="Times New Roman" pitchFamily="18" charset="0"/>
              </a:rPr>
              <a:t>i</a:t>
            </a:r>
            <a:r>
              <a:rPr lang="en-US" altLang="sr-Latn-RS" sz="1800" dirty="0">
                <a:latin typeface="Times New Roman" pitchFamily="18" charset="0"/>
              </a:rPr>
              <a:t> pam</a:t>
            </a:r>
            <a:r>
              <a:rPr lang="hr-HR" altLang="sr-Latn-RS" sz="1800" dirty="0">
                <a:latin typeface="Times New Roman" pitchFamily="18" charset="0"/>
              </a:rPr>
              <a:t>ć</a:t>
            </a:r>
            <a:r>
              <a:rPr lang="en-US" altLang="sr-Latn-RS" sz="1800" dirty="0" err="1" smtClean="0">
                <a:latin typeface="Times New Roman" pitchFamily="18" charset="0"/>
              </a:rPr>
              <a:t>enje</a:t>
            </a:r>
            <a:endParaRPr lang="hr-HR" altLang="sr-Latn-R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hr-HR" altLang="sr-Latn-RS" sz="2200" b="1" dirty="0"/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16239"/>
              </p:ext>
            </p:extLst>
          </p:nvPr>
        </p:nvGraphicFramePr>
        <p:xfrm>
          <a:off x="6372200" y="972148"/>
          <a:ext cx="720080" cy="94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4" imgW="1593007" imgH="2093854" progId="CorelDraw.Graphic.8">
                  <p:embed/>
                </p:oleObj>
              </mc:Choice>
              <mc:Fallback>
                <p:oleObj name="CorelDRAW" r:id="rId4" imgW="1593007" imgH="2093854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972148"/>
                        <a:ext cx="720080" cy="946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5472113" cy="503238"/>
          </a:xfrm>
          <a:solidFill>
            <a:schemeClr val="accent2"/>
          </a:solidFill>
          <a:ln/>
        </p:spPr>
        <p:txBody>
          <a:bodyPr>
            <a:normAutofit fontScale="90000"/>
          </a:bodyPr>
          <a:lstStyle/>
          <a:p>
            <a:r>
              <a:rPr lang="hr-HR" altLang="sr-Latn-R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Privlačenje i zadržavanje pažnje</a:t>
            </a:r>
            <a:r>
              <a:rPr lang="hr-HR" altLang="sr-Latn-RS" sz="28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98024"/>
              </p:ext>
            </p:extLst>
          </p:nvPr>
        </p:nvGraphicFramePr>
        <p:xfrm>
          <a:off x="4932040" y="1079500"/>
          <a:ext cx="11509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orelDRAW" r:id="rId6" imgW="1262520" imgH="862920" progId="CorelDraw.Graphic.8">
                  <p:embed/>
                </p:oleObj>
              </mc:Choice>
              <mc:Fallback>
                <p:oleObj name="CorelDRAW" r:id="rId6" imgW="1262520" imgH="862920" progId="CorelDraw.Graphic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079500"/>
                        <a:ext cx="11509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8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" y="21162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KORACI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" y="1079582"/>
            <a:ext cx="8686800" cy="492514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Motivirati </a:t>
            </a:r>
          </a:p>
          <a:p>
            <a:pPr marL="400050" lvl="1" indent="0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- škola je njihovo radno mjesto, a svatko se trudi napraviti svoj 	  	    posao najbolje što može; njihov je posao učiti, </a:t>
            </a: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umnožiti talente</a:t>
            </a:r>
          </a:p>
          <a:p>
            <a:pPr marL="400050" lvl="1" indent="0"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- znanje (a ne ocjena) je poželjno (</a:t>
            </a:r>
            <a:r>
              <a:rPr lang="hr-HR" sz="2200" u="sng" dirty="0" smtClean="0">
                <a:latin typeface="Times New Roman" pitchFamily="18" charset="0"/>
                <a:cs typeface="Times New Roman" pitchFamily="18" charset="0"/>
              </a:rPr>
              <a:t>tako stječemo prijatelje, ugled, </a:t>
            </a:r>
          </a:p>
          <a:p>
            <a:pPr marL="400050" lvl="1" indent="0"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2200" u="sng" dirty="0" smtClean="0">
                <a:latin typeface="Times New Roman" pitchFamily="18" charset="0"/>
                <a:cs typeface="Times New Roman" pitchFamily="18" charset="0"/>
              </a:rPr>
              <a:t>možemo činiti promjene)</a:t>
            </a:r>
          </a:p>
          <a:p>
            <a:pPr marL="400050" lvl="1" indent="0"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- u početku potrebna vanjska motivacija (ocjena, gledanje </a:t>
            </a:r>
          </a:p>
          <a:p>
            <a:pPr marL="400050" lvl="1" indent="0"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TV-a,  igranje)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75000"/>
              </a:spcAft>
              <a:buFontTx/>
              <a:buChar char="•"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CILJ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: unutarnja motivacija (učiti radi želje za znanjem)			    - razvija se sporo, ne gubiti strpljenje (Koliko nas kuha zato 		      uživa u tome?) 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			                 	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	    - povezati gradivo s interesima djeteta					    - pomoći djetetu da pronađe smisao u učenju (ako to naučim, 		      znat ću kako riba pliva u vodi...)</a:t>
            </a:r>
          </a:p>
          <a:p>
            <a:pPr marL="400050" lvl="1" indent="0">
              <a:buNone/>
            </a:pPr>
            <a:endParaRPr lang="hr-HR" sz="2200" dirty="0" smtClean="0"/>
          </a:p>
          <a:p>
            <a:pPr marL="400050" lvl="1" indent="0">
              <a:buNone/>
            </a:pPr>
            <a:r>
              <a:rPr lang="hr-HR" sz="2200" dirty="0" smtClean="0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495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5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latin typeface="Times New Roman" pitchFamily="18" charset="0"/>
                <a:cs typeface="Times New Roman" pitchFamily="18" charset="0"/>
              </a:rPr>
              <a:t>2. Pronaći mjesto za učenje</a:t>
            </a:r>
            <a:endParaRPr lang="hr-H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15" y="154916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organizirati prostor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za učenje (vlastita soba ili dio kuće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gdje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nitko neće smetati)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osigurati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neku policu ili ormar gdje će stajati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isključivo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knjige 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bilježnice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dijete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uvijek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či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istom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mjestu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, kad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mozak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tijelo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će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spremni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enje</a:t>
            </a: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radnom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stolu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drž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ati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stvari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učenje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(sve (ostalo odvlači pažnju!)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6" descr="http://ss-tehnicka-kt.skole.hr/upload/ss-tehnicka-kt/images/static3/2150/Image/BackToSchoo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4" y="4357688"/>
            <a:ext cx="29289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90" y="332656"/>
            <a:ext cx="1266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3. Plan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09" y="1124744"/>
            <a:ext cx="8686800" cy="5184576"/>
          </a:xfrm>
        </p:spPr>
        <p:txBody>
          <a:bodyPr rtlCol="0">
            <a:normAutofit fontScale="700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Pribor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predmeta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koje trebaju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učiti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pisati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DZ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ostavi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stolu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Posložiti predmete tako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vrhu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neka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najlakši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dnu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najteži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Prije početka učenja, otići na WC, popiti vode, nešto pojesti, odmoriti se i provjetriti prostoriju u kojoj se uči (tako nema izgovora da se svaki tren diže od stola)</a:t>
            </a:r>
          </a:p>
          <a:p>
            <a:pPr marL="0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Početi s najlakšim predmetom;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završi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nekim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predmetom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knjigu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bilj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stavi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torbu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smanjivala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hrpica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",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bit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im biti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ugodnije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lakše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raditi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Nakon 30-45 min učenja uzeti kratki odmor </a:t>
            </a:r>
          </a:p>
          <a:p>
            <a:pPr marL="0" indent="0">
              <a:buNone/>
            </a:pPr>
            <a:r>
              <a:rPr lang="hr-H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                 (prošetati, </a:t>
            </a:r>
            <a:r>
              <a:rPr lang="hr-HR" sz="2600" dirty="0" err="1" smtClean="0">
                <a:latin typeface="Times New Roman" pitchFamily="18" charset="0"/>
                <a:cs typeface="Times New Roman" pitchFamily="18" charset="0"/>
              </a:rPr>
              <a:t>progibati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se, udahnuti svjež zrak, 10 min)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Ne učiti slične predmete jedan za drugim</a:t>
            </a:r>
          </a:p>
          <a:p>
            <a:pPr marL="0" indent="0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(npr. jezike)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gimnazija-varazdin.skole.hr/upload/gimnazija-varazdin/images/newsimg/126/Image/u%C4%8Denjeslik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52850"/>
            <a:ext cx="220804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Grp="1" noChangeAspect="1"/>
          </p:cNvGraphicFramePr>
          <p:nvPr>
            <p:ph/>
          </p:nvPr>
        </p:nvGraphicFramePr>
        <p:xfrm>
          <a:off x="971550" y="3175"/>
          <a:ext cx="7345363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Bitmap Image" r:id="rId3" imgW="6095238" imgH="5687219" progId="Paint.Picture">
                  <p:embed/>
                </p:oleObj>
              </mc:Choice>
              <mc:Fallback>
                <p:oleObj name="Bitmap Image" r:id="rId3" imgW="6095238" imgH="56872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75"/>
                        <a:ext cx="7345363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b="1" dirty="0" smtClean="0"/>
              <a:t>4. Aktivno učiti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679308" cy="4525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3100" b="1" dirty="0" smtClean="0">
                <a:latin typeface="+mj-lt"/>
              </a:rPr>
              <a:t>= </a:t>
            </a:r>
            <a:r>
              <a:rPr lang="hr-HR" sz="3100" dirty="0" smtClean="0">
                <a:latin typeface="+mj-lt"/>
              </a:rPr>
              <a:t>razmišljati o onome što se uči: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3100" dirty="0">
                <a:latin typeface="+mj-lt"/>
              </a:rPr>
              <a:t>	</a:t>
            </a:r>
            <a:r>
              <a:rPr lang="hr-H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čitati</a:t>
            </a:r>
            <a:r>
              <a:rPr lang="hr-H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3100" dirty="0" smtClean="0">
                <a:latin typeface="+mj-lt"/>
              </a:rPr>
              <a:t>(naglas, polako) + 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proučavati</a:t>
            </a:r>
            <a:r>
              <a:rPr lang="hr-HR" sz="3100" dirty="0" smtClean="0"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(popratne slike),</a:t>
            </a:r>
            <a:endParaRPr lang="hr-HR" sz="31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3100" dirty="0">
                <a:latin typeface="+mj-lt"/>
              </a:rPr>
              <a:t> </a:t>
            </a:r>
            <a:r>
              <a:rPr lang="hr-HR" sz="3100" dirty="0" smtClean="0">
                <a:latin typeface="+mj-lt"/>
              </a:rPr>
              <a:t>         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razumjeti </a:t>
            </a:r>
            <a:r>
              <a:rPr lang="hr-HR" sz="2800" dirty="0" smtClean="0">
                <a:latin typeface="+mj-lt"/>
              </a:rPr>
              <a:t>(staviti </a:t>
            </a:r>
            <a:r>
              <a:rPr lang="hr-HR" sz="2800" b="1" dirty="0" smtClean="0">
                <a:latin typeface="+mj-lt"/>
              </a:rPr>
              <a:t>?</a:t>
            </a:r>
            <a:r>
              <a:rPr lang="hr-HR" sz="2800" dirty="0" smtClean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k</a:t>
            </a:r>
            <a:r>
              <a:rPr lang="hr-HR" sz="2800" dirty="0" smtClean="0">
                <a:latin typeface="+mj-lt"/>
              </a:rPr>
              <a:t>od nerazumljive rečenice, 	potražiti pomoć – riječnik, pojmovnik, netko stariji)</a:t>
            </a:r>
            <a:endParaRPr lang="hr-HR" sz="31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3100" dirty="0">
                <a:latin typeface="+mj-lt"/>
              </a:rPr>
              <a:t>	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prepričati </a:t>
            </a:r>
            <a:r>
              <a:rPr lang="hr-HR" sz="2000" dirty="0" smtClean="0">
                <a:latin typeface="+mj-lt"/>
              </a:rPr>
              <a:t>(pročitano,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kao da prepričavaju događaj ili film</a:t>
            </a:r>
            <a:r>
              <a:rPr lang="hr-HR" sz="2000" dirty="0" smtClean="0">
                <a:latin typeface="+mj-lt"/>
              </a:rPr>
              <a:t>), </a:t>
            </a:r>
            <a:r>
              <a:rPr lang="hr-HR" sz="3100" dirty="0" smtClean="0">
                <a:latin typeface="+mj-lt"/>
              </a:rPr>
              <a:t>	</a:t>
            </a:r>
            <a:endParaRPr lang="hr-HR" sz="3100" b="1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3100" b="1" dirty="0" smtClean="0">
                <a:latin typeface="+mj-lt"/>
              </a:rPr>
              <a:t>         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ponovno pročitati </a:t>
            </a:r>
            <a:r>
              <a:rPr lang="hr-HR" sz="2000" dirty="0" smtClean="0">
                <a:latin typeface="+mj-lt"/>
              </a:rPr>
              <a:t>ono što nisu upamtili/znali prepričati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              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krenuti s novim odlomkom </a:t>
            </a:r>
            <a:r>
              <a:rPr lang="hr-HR" sz="2000" dirty="0" smtClean="0">
                <a:latin typeface="+mj-lt"/>
              </a:rPr>
              <a:t>istim redoslijedom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	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odgovoriti na pitanja u udžbeniku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latin typeface="+mj-lt"/>
              </a:rPr>
              <a:t>	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sami smisliti pitanja za provjeru</a:t>
            </a:r>
            <a:r>
              <a:rPr lang="hr-HR" sz="2000" dirty="0" smtClean="0">
                <a:latin typeface="+mj-lt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latin typeface="+mj-lt"/>
              </a:rPr>
              <a:t>	</a:t>
            </a:r>
            <a:r>
              <a:rPr lang="hr-HR" sz="2000" dirty="0" smtClean="0">
                <a:latin typeface="+mj-lt"/>
              </a:rPr>
              <a:t>(kao da su oni učitelji)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3100" dirty="0" smtClean="0">
              <a:latin typeface="+mj-lt"/>
            </a:endParaRPr>
          </a:p>
        </p:txBody>
      </p:sp>
      <p:pic>
        <p:nvPicPr>
          <p:cNvPr id="11268" name="Picture 2" descr="http://os-skolara-hercegovac.skole.hr/upload/os-skolara-hercegovac/images/newsimg/477/Image/reading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143500"/>
            <a:ext cx="1673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5. Koristiti tehnike učenja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Teško upamtljivo napisati na papir i zaljepiti na zid, npr. 				+ </a:t>
            </a:r>
            <a:r>
              <a:rPr lang="hr-HR" sz="2400" dirty="0" smtClean="0"/>
              <a:t>crtež doktora s papigom</a:t>
            </a:r>
          </a:p>
          <a:p>
            <a:pPr>
              <a:buFontTx/>
              <a:buChar char="-"/>
            </a:pPr>
            <a:r>
              <a:rPr lang="hr-HR" sz="2400" b="1" dirty="0" smtClean="0"/>
              <a:t> NE! </a:t>
            </a:r>
            <a:r>
              <a:rPr lang="hr-HR" sz="2400" dirty="0" smtClean="0"/>
              <a:t>učiti ih da </a:t>
            </a:r>
            <a:r>
              <a:rPr lang="hr-HR" sz="2400" i="1" dirty="0" smtClean="0"/>
              <a:t>nabubaju 5 pojmova, nego ih povezati u smislenu cjelinu (kroz priču; npr. kuhinjski uređaji: Danas ću ja skuhati juhu od tikvica! Najprije ću izvaditi tikvice iz </a:t>
            </a:r>
            <a:r>
              <a:rPr lang="hr-HR" sz="2400" i="1" u="sng" dirty="0" smtClean="0"/>
              <a:t>hladnjaka</a:t>
            </a:r>
            <a:r>
              <a:rPr lang="hr-HR" sz="2400" i="1" dirty="0" smtClean="0"/>
              <a:t>, potom ću ih staviti u lonac na </a:t>
            </a:r>
            <a:r>
              <a:rPr lang="hr-HR" sz="2400" i="1" u="sng" dirty="0" smtClean="0"/>
              <a:t>štednjak</a:t>
            </a:r>
            <a:r>
              <a:rPr lang="hr-HR" sz="2400" i="1" dirty="0" smtClean="0"/>
              <a:t>, a onda ih smiskati </a:t>
            </a:r>
            <a:r>
              <a:rPr lang="hr-HR" sz="2400" i="1" u="sng" dirty="0" smtClean="0"/>
              <a:t>mikserom</a:t>
            </a:r>
            <a:r>
              <a:rPr lang="hr-HR" sz="2400" i="1" dirty="0" smtClean="0"/>
              <a:t>. Ako se juha ohladi, mogu je zgrijati u </a:t>
            </a:r>
            <a:r>
              <a:rPr lang="hr-HR" sz="2400" i="1" u="sng" dirty="0" smtClean="0"/>
              <a:t>mikrovalnoj pećnici. </a:t>
            </a:r>
            <a:r>
              <a:rPr lang="hr-HR" sz="2400" i="1" dirty="0" smtClean="0"/>
              <a:t>Prljavi tanjur stavit ću potom u </a:t>
            </a:r>
            <a:r>
              <a:rPr lang="hr-HR" sz="2400" i="1" u="sng" dirty="0" smtClean="0"/>
              <a:t>perilicu za suđe</a:t>
            </a:r>
            <a:r>
              <a:rPr lang="hr-HR" sz="2400" i="1" dirty="0" smtClean="0"/>
              <a:t>.</a:t>
            </a:r>
            <a:endParaRPr lang="hr-HR" sz="2400" i="1" u="sng" dirty="0"/>
          </a:p>
          <a:p>
            <a:pPr>
              <a:buFontTx/>
              <a:buChar char="-"/>
            </a:pPr>
            <a:r>
              <a:rPr lang="hr-HR" dirty="0" smtClean="0"/>
              <a:t>Izazvati osjećaje prilikom učenja </a:t>
            </a:r>
            <a:r>
              <a:rPr lang="hr-HR" sz="2400" dirty="0" smtClean="0"/>
              <a:t>(npr. sućut prilikom učenja gradiva iz povijesti – ratovi) – </a:t>
            </a:r>
            <a:r>
              <a:rPr lang="hr-HR" sz="2400" b="1" dirty="0" smtClean="0">
                <a:solidFill>
                  <a:srgbClr val="C00000"/>
                </a:solidFill>
              </a:rPr>
              <a:t>bolje pamte!</a:t>
            </a:r>
            <a:endParaRPr lang="hr-HR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56385"/>
            <a:ext cx="2376264" cy="435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346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predavanja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Razgovor s učiteljima – što i kako?</a:t>
            </a:r>
          </a:p>
          <a:p>
            <a:r>
              <a:rPr lang="hr-HR" dirty="0" smtClean="0"/>
              <a:t>Razvoj djeteta i učenje</a:t>
            </a:r>
          </a:p>
          <a:p>
            <a:r>
              <a:rPr lang="hr-HR" dirty="0" smtClean="0"/>
              <a:t>Kako da učenje ne bude mučenje?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75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23850" y="333375"/>
            <a:ext cx="65532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r-HR" altLang="sr-Latn-RS" sz="2200" b="1" u="none">
                <a:solidFill>
                  <a:schemeClr val="accent2">
                    <a:lumMod val="75000"/>
                  </a:schemeClr>
                </a:solidFill>
              </a:rPr>
              <a:t>Izrada plana učenja</a:t>
            </a:r>
            <a:endParaRPr lang="en-GB" altLang="sr-Latn-RS" sz="2200" b="1" u="non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50825" y="1052513"/>
            <a:ext cx="87137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55000"/>
              </a:spcAft>
              <a:buFontTx/>
              <a:buChar char="•"/>
            </a:pP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na početku tjedna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za svaki dan napraviti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dnevni raspored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u koji će biti upisane sve djetetove planirane aktivnosti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najprije upisati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aktivnosti</a:t>
            </a:r>
            <a:r>
              <a:rPr lang="hr-HR" altLang="sr-Latn-RS" sz="2000" b="1" u="none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koje već imaju</a:t>
            </a:r>
            <a:r>
              <a:rPr lang="hr-HR" altLang="sr-Latn-RS" sz="2000" b="1" u="none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određen termin</a:t>
            </a:r>
          </a:p>
          <a:p>
            <a:pPr lvl="3">
              <a:buFontTx/>
              <a:buChar char="-"/>
            </a:pP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sportske aktivnosti</a:t>
            </a:r>
          </a:p>
          <a:p>
            <a:pPr lvl="3">
              <a:buFontTx/>
              <a:buChar char="-"/>
            </a:pP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dopunska ili dodatna</a:t>
            </a:r>
          </a:p>
          <a:p>
            <a:pPr lvl="3">
              <a:spcAft>
                <a:spcPct val="85000"/>
              </a:spcAft>
              <a:buFontTx/>
              <a:buChar char="-"/>
            </a:pP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omiljena TV emisija (samo jedna tijekom dana)</a:t>
            </a:r>
          </a:p>
        </p:txBody>
      </p:sp>
      <p:graphicFrame>
        <p:nvGraphicFramePr>
          <p:cNvPr id="76184" name="Group 4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31141"/>
              </p:ext>
            </p:extLst>
          </p:nvPr>
        </p:nvGraphicFramePr>
        <p:xfrm>
          <a:off x="539750" y="3429000"/>
          <a:ext cx="7848600" cy="3159125"/>
        </p:xfrm>
        <a:graphic>
          <a:graphicData uri="http://schemas.openxmlformats.org/drawingml/2006/table">
            <a:tbl>
              <a:tblPr/>
              <a:tblGrid>
                <a:gridCol w="504825"/>
                <a:gridCol w="1368425"/>
                <a:gridCol w="2087563"/>
                <a:gridCol w="468312"/>
                <a:gridCol w="1403350"/>
                <a:gridCol w="2016125"/>
              </a:tblGrid>
              <a:tr h="22225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DNEVNI  RASPORED</a:t>
                      </a:r>
                      <a:endParaRPr kumimoji="0" lang="hr-HR" altLang="sr-Latn-R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68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Ponedjeljak: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7,45-12,15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škola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12,15-13,00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odmor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18,15-19,15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odbojka</a:t>
                      </a:r>
                      <a:endParaRPr kumimoji="0" lang="hr-HR" altLang="sr-Latn-R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13,00-14,15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izborni engleski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14,15-15,00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odmor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spavanje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9388" y="981075"/>
            <a:ext cx="871378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zatim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 slobodne termine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upisati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učenje i pisanje DZ</a:t>
            </a:r>
          </a:p>
          <a:p>
            <a:pPr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voditi računa da to bude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 komadu </a:t>
            </a: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(ali se uči s kratkim pauzama)</a:t>
            </a:r>
          </a:p>
          <a:p>
            <a:pPr>
              <a:spcBef>
                <a:spcPct val="20000"/>
              </a:spcBef>
              <a:spcAft>
                <a:spcPct val="85000"/>
              </a:spcAft>
              <a:buFontTx/>
              <a:buChar char="•"/>
            </a:pP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nije važno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kada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dijete uči, važno da je to u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određeno vrijeme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i da je tada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posvećeno samo učenju i pisanju DZ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23850" y="188913"/>
            <a:ext cx="6553200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r-HR" altLang="sr-Latn-RS" sz="2200" b="1" u="none">
                <a:solidFill>
                  <a:srgbClr val="C00000"/>
                </a:solidFill>
              </a:rPr>
              <a:t>Izrada plana učenja</a:t>
            </a:r>
            <a:endParaRPr lang="en-GB" altLang="sr-Latn-RS" sz="2200" b="1" u="none">
              <a:solidFill>
                <a:srgbClr val="C00000"/>
              </a:solidFill>
            </a:endParaRPr>
          </a:p>
        </p:txBody>
      </p:sp>
      <p:graphicFrame>
        <p:nvGraphicFramePr>
          <p:cNvPr id="81986" name="Group 66"/>
          <p:cNvGraphicFramePr>
            <a:graphicFrameLocks noGrp="1"/>
          </p:cNvGraphicFramePr>
          <p:nvPr>
            <p:ph/>
          </p:nvPr>
        </p:nvGraphicFramePr>
        <p:xfrm>
          <a:off x="395288" y="2852738"/>
          <a:ext cx="8229600" cy="3832227"/>
        </p:xfrm>
        <a:graphic>
          <a:graphicData uri="http://schemas.openxmlformats.org/drawingml/2006/table">
            <a:tbl>
              <a:tblPr/>
              <a:tblGrid>
                <a:gridCol w="528637"/>
                <a:gridCol w="1435100"/>
                <a:gridCol w="2189163"/>
                <a:gridCol w="490537"/>
                <a:gridCol w="1471613"/>
                <a:gridCol w="2114550"/>
              </a:tblGrid>
              <a:tr h="1778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DNEVNI  RASPORED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93713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Ponedjeljak: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7,45-12,15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škola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12,15-13,00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odmor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18,15-19,15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tekvando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13,00-14,15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izborni engleski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14,15-15,00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odmor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15,00-17,00</a:t>
                      </a:r>
                      <a:endParaRPr kumimoji="0" lang="en-US" altLang="sr-Latn-R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učenje i DZ (novo)</a:t>
                      </a:r>
                      <a:endParaRPr kumimoji="0" lang="en-US" altLang="sr-Latn-R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15,00-17,00</a:t>
                      </a:r>
                      <a:endParaRPr kumimoji="0" lang="en-US" altLang="sr-Latn-R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učenje i DZ (novo)</a:t>
                      </a:r>
                      <a:endParaRPr kumimoji="0" lang="en-US" altLang="sr-Latn-RS" sz="19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spavanje</a:t>
                      </a:r>
                      <a:endParaRPr kumimoji="0" lang="hr-HR" altLang="sr-Latn-R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4905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hr-HR" altLang="sr-Latn-RS" sz="2400" b="1" dirty="0">
                <a:solidFill>
                  <a:schemeClr val="accent2">
                    <a:lumMod val="75000"/>
                  </a:schemeClr>
                </a:solidFill>
              </a:rPr>
              <a:t>Pozitivna</a:t>
            </a:r>
            <a:r>
              <a:rPr lang="hr-HR" altLang="sr-Latn-RS" sz="2400" b="1" dirty="0">
                <a:solidFill>
                  <a:srgbClr val="FF0000"/>
                </a:solidFill>
              </a:rPr>
              <a:t> </a:t>
            </a:r>
            <a:r>
              <a:rPr lang="hr-HR" altLang="sr-Latn-RS" sz="2400" b="1" dirty="0">
                <a:solidFill>
                  <a:schemeClr val="accent2">
                    <a:lumMod val="75000"/>
                  </a:schemeClr>
                </a:solidFill>
              </a:rPr>
              <a:t>potkrepljenja nakon učenja</a:t>
            </a:r>
          </a:p>
        </p:txBody>
      </p:sp>
      <p:graphicFrame>
        <p:nvGraphicFramePr>
          <p:cNvPr id="129034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3789363"/>
          <a:ext cx="1592263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2069958" imgH="2994111" progId="CorelDraw.Graphic.8">
                  <p:embed/>
                </p:oleObj>
              </mc:Choice>
              <mc:Fallback>
                <p:oleObj name="CorelDRAW" r:id="rId3" imgW="2069958" imgH="2994111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9363"/>
                        <a:ext cx="1592263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467544" y="981075"/>
            <a:ext cx="8497069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75000"/>
              </a:spcAft>
              <a:buFontTx/>
              <a:buChar char="•"/>
            </a:pPr>
            <a:r>
              <a:rPr lang="hr-HR" altLang="sr-Latn-RS" sz="2000" b="1" u="none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princip “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nakon </a:t>
            </a:r>
            <a:r>
              <a:rPr lang="hr-HR" altLang="sr-Latn-RS" sz="2000" b="1" u="none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škole </a:t>
            </a:r>
            <a:r>
              <a:rPr lang="hr-HR" altLang="sr-Latn-RS" sz="2000" b="1" u="none" dirty="0" smtClean="0">
                <a:solidFill>
                  <a:schemeClr val="accent2"/>
                </a:solidFill>
                <a:sym typeface="Wingdings" pitchFamily="2" charset="2"/>
              </a:rPr>
              <a:t>- </a:t>
            </a:r>
            <a:r>
              <a:rPr lang="hr-HR" altLang="sr-Latn-RS" sz="2000" b="1" u="sng" dirty="0">
                <a:solidFill>
                  <a:srgbClr val="C00000"/>
                </a:solidFill>
                <a:sym typeface="Wingdings" pitchFamily="2" charset="2"/>
              </a:rPr>
              <a:t>odmor</a:t>
            </a:r>
            <a:r>
              <a:rPr lang="hr-HR" altLang="sr-Latn-RS" sz="2000" b="1" u="sng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hr-HR" altLang="sr-Latn-RS" sz="2000" b="1" dirty="0">
                <a:solidFill>
                  <a:srgbClr val="FF3300"/>
                </a:solidFill>
                <a:sym typeface="Wingdings" pitchFamily="2" charset="2"/>
              </a:rPr>
              <a:t>	</a:t>
            </a:r>
            <a:r>
              <a:rPr lang="hr-HR" altLang="sr-Latn-RS" sz="2000" b="1" dirty="0" smtClean="0">
                <a:solidFill>
                  <a:srgbClr val="FF3300"/>
                </a:solidFill>
                <a:sym typeface="Wingdings" pitchFamily="2" charset="2"/>
              </a:rPr>
              <a:t>					        </a:t>
            </a:r>
            <a:r>
              <a:rPr lang="hr-HR" altLang="sr-Latn-RS" sz="2000" b="1" u="none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nakon kvalitetnog učenja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i </a:t>
            </a:r>
            <a:r>
              <a:rPr lang="hr-HR" altLang="sr-Latn-RS" sz="2000" b="1" u="none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pisanja </a:t>
            </a:r>
            <a:r>
              <a:rPr lang="hr-HR" altLang="sr-Latn-RS" sz="2000" b="1" u="none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zadaća </a:t>
            </a:r>
            <a:r>
              <a:rPr lang="hr-HR" altLang="sr-Latn-RS" sz="2000" b="1" dirty="0">
                <a:solidFill>
                  <a:srgbClr val="C00000"/>
                </a:solidFill>
                <a:sym typeface="Wingdings" pitchFamily="2" charset="2"/>
              </a:rPr>
              <a:t>– </a:t>
            </a:r>
            <a:r>
              <a:rPr lang="hr-HR" altLang="sr-Latn-RS" sz="2000" b="1" u="sng" dirty="0">
                <a:solidFill>
                  <a:srgbClr val="C00000"/>
                </a:solidFill>
                <a:sym typeface="Wingdings" pitchFamily="2" charset="2"/>
              </a:rPr>
              <a:t>zabava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”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zabava je nagrada za izvršene obaveze i može ih učiniti prihvatljivijim </a:t>
            </a: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hr-HR" altLang="sr-Latn-RS" sz="2000" b="1" i="1" u="none" dirty="0" err="1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Praemackov</a:t>
            </a: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princip)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hr-HR" altLang="sr-Latn-RS" sz="2000" b="1" i="1" u="none" dirty="0">
              <a:solidFill>
                <a:schemeClr val="accent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79388" y="2708275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5000"/>
              </a:spcAft>
            </a:pPr>
            <a:r>
              <a:rPr lang="hr-HR" altLang="sr-Latn-RS" sz="2000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“Mama / tata mogu li ... (gledati TV, ići kod prijatelja, igrati kompjuter, ...)?</a:t>
            </a:r>
          </a:p>
          <a:p>
            <a:pPr algn="ctr">
              <a:spcBef>
                <a:spcPct val="20000"/>
              </a:spcBef>
              <a:spcAft>
                <a:spcPct val="25000"/>
              </a:spcAft>
            </a:pPr>
            <a:r>
              <a:rPr lang="hr-HR" altLang="sr-Latn-RS" sz="2000" b="1" i="1" u="none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Wingdings" pitchFamily="2" charset="2"/>
              </a:rPr>
              <a:t>“Možeš kad ...</a:t>
            </a:r>
            <a:r>
              <a:rPr lang="hr-HR" altLang="sr-Latn-RS" sz="2000" i="1" u="none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hr-HR" altLang="sr-Latn-RS" sz="2000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(napišeš zadaću, naučiš i ponoviš sve što treba)?</a:t>
            </a:r>
          </a:p>
          <a:p>
            <a:pPr algn="ctr">
              <a:spcBef>
                <a:spcPct val="20000"/>
              </a:spcBef>
              <a:spcAft>
                <a:spcPct val="70000"/>
              </a:spcAft>
            </a:pP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hr-HR" altLang="sr-Latn-RS" sz="2000" b="1" u="none" dirty="0">
                <a:solidFill>
                  <a:schemeClr val="accent2"/>
                </a:solidFill>
                <a:sym typeface="Wingdings" pitchFamily="2" charset="2"/>
              </a:rPr>
              <a:t>Bolje nego:</a:t>
            </a: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hr-HR" altLang="sr-Latn-RS" sz="2000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“Ne možeš dok ne ....!”</a:t>
            </a:r>
            <a:r>
              <a:rPr lang="hr-HR" altLang="sr-Latn-RS" sz="2000" b="1" i="1" u="none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223963" y="4365625"/>
            <a:ext cx="7920037" cy="16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hr-HR" altLang="sr-Latn-RS" sz="2000" u="none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Nagrade/pohvale su efikasnije od kazni:</a:t>
            </a:r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hr-HR" altLang="sr-Latn-RS" sz="2000" u="none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kazna ukida neželjeno ponašanje</a:t>
            </a:r>
          </a:p>
          <a:p>
            <a:pPr lvl="2">
              <a:spcBef>
                <a:spcPct val="20000"/>
              </a:spcBef>
              <a:spcAft>
                <a:spcPct val="70000"/>
              </a:spcAft>
              <a:buFontTx/>
              <a:buChar char="-"/>
            </a:pPr>
            <a:r>
              <a:rPr lang="hr-HR" altLang="sr-Latn-RS" sz="2000" u="none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pohvala potiče usvajanje željenog </a:t>
            </a:r>
            <a:r>
              <a:rPr lang="hr-HR" altLang="sr-Latn-RS" sz="2000" u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itchFamily="2" charset="2"/>
              </a:rPr>
              <a:t>ponašanja (brže dovodi do unutarnje motivacije)</a:t>
            </a:r>
            <a:endParaRPr lang="hr-HR" altLang="sr-Latn-RS" sz="2000" i="1" u="none" dirty="0">
              <a:solidFill>
                <a:schemeClr val="accent2">
                  <a:lumMod val="75000"/>
                </a:schemeClr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2903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3551238"/>
          <a:ext cx="187166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5" imgW="1164824" imgH="988284" progId="CorelDraw.Graphic.8">
                  <p:embed/>
                </p:oleObj>
              </mc:Choice>
              <mc:Fallback>
                <p:oleObj name="CorelDRAW" r:id="rId5" imgW="1164824" imgH="988284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551238"/>
                        <a:ext cx="1871663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5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  …prisjetiti se situacije u kojoj je učitelj   </a:t>
            </a:r>
          </a:p>
          <a:p>
            <a:pPr marL="0" indent="0">
              <a:buNone/>
            </a:pPr>
            <a:r>
              <a:rPr lang="hr-HR" dirty="0" smtClean="0"/>
              <a:t>nepravedno postupio prema Vašem djetetu…</a:t>
            </a:r>
          </a:p>
          <a:p>
            <a:pPr marL="0" indent="0">
              <a:buNone/>
            </a:pPr>
            <a:r>
              <a:rPr lang="hr-HR" dirty="0" smtClean="0"/>
              <a:t>- Dijete je došlo doma, ispričalo Vam, kako ste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reagirali?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Obični oblačić 3"/>
          <p:cNvSpPr/>
          <p:nvPr/>
        </p:nvSpPr>
        <p:spPr>
          <a:xfrm rot="16200000">
            <a:off x="-36512" y="1124744"/>
            <a:ext cx="1368152" cy="792088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nak munje 4"/>
          <p:cNvSpPr/>
          <p:nvPr/>
        </p:nvSpPr>
        <p:spPr>
          <a:xfrm>
            <a:off x="251520" y="4293096"/>
            <a:ext cx="3816424" cy="2088232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6" name="Znak munje 5"/>
          <p:cNvSpPr/>
          <p:nvPr/>
        </p:nvSpPr>
        <p:spPr>
          <a:xfrm rot="6234249">
            <a:off x="5567701" y="3508877"/>
            <a:ext cx="2833134" cy="2785187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 rot="2382900">
            <a:off x="1269179" y="4961730"/>
            <a:ext cx="174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Uzrujani roditelji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 rot="19773481">
            <a:off x="6321955" y="4468475"/>
            <a:ext cx="202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‘’optuženi’’ učitelj</a:t>
            </a:r>
            <a:endParaRPr lang="hr-H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49" y="5524500"/>
            <a:ext cx="1333500" cy="133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vana\Desktop\sandwi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084168" y="1628800"/>
            <a:ext cx="2304256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Što je dobro u radu tog učitelja?</a:t>
            </a:r>
          </a:p>
          <a:p>
            <a:r>
              <a:rPr lang="hr-HR" dirty="0"/>
              <a:t> </a:t>
            </a:r>
            <a:r>
              <a:rPr lang="hr-HR" sz="1400" dirty="0"/>
              <a:t>S</a:t>
            </a:r>
            <a:r>
              <a:rPr lang="hr-HR" sz="1400" dirty="0" smtClean="0"/>
              <a:t> čime ste zadovoljni? </a:t>
            </a:r>
          </a:p>
          <a:p>
            <a:r>
              <a:rPr lang="hr-HR" sz="1100" dirty="0" smtClean="0"/>
              <a:t>UVIJEK SE NEŠTO MOŽE POHVALITI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73891" y="3068960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Što može bolje?</a:t>
            </a:r>
          </a:p>
          <a:p>
            <a:r>
              <a:rPr lang="hr-HR" dirty="0"/>
              <a:t> </a:t>
            </a:r>
            <a:r>
              <a:rPr lang="hr-HR" sz="1400" dirty="0" smtClean="0"/>
              <a:t>iznijeti situaciju koja Vas muči.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084168" y="4149080"/>
            <a:ext cx="2227109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Završiti pozitivnim dogovorom</a:t>
            </a:r>
          </a:p>
          <a:p>
            <a:r>
              <a:rPr lang="hr-HR" sz="1600" dirty="0" smtClean="0"/>
              <a:t>+ </a:t>
            </a:r>
            <a:r>
              <a:rPr lang="hr-HR" sz="1400" dirty="0" smtClean="0"/>
              <a:t>smirene obje strane</a:t>
            </a:r>
          </a:p>
          <a:p>
            <a:r>
              <a:rPr lang="hr-HR" sz="1400" dirty="0" smtClean="0"/>
              <a:t>+ zadovoljno dijete</a:t>
            </a:r>
          </a:p>
          <a:p>
            <a:r>
              <a:rPr lang="hr-HR" sz="1400" dirty="0" smtClean="0"/>
              <a:t>+ daljnja suradnja</a:t>
            </a:r>
          </a:p>
        </p:txBody>
      </p:sp>
    </p:spTree>
    <p:extLst>
      <p:ext uri="{BB962C8B-B14F-4D97-AF65-F5344CB8AC3E}">
        <p14:creationId xmlns:p14="http://schemas.microsoft.com/office/powerpoint/2010/main" val="11412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064500" cy="5616575"/>
          </a:xfrm>
        </p:spPr>
        <p:txBody>
          <a:bodyPr/>
          <a:lstStyle/>
          <a:p>
            <a:r>
              <a:rPr lang="hr-HR" altLang="sr-Latn-RS" sz="5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Mozak može obrađivati</a:t>
            </a:r>
            <a:r>
              <a:rPr lang="hr-HR" altLang="sr-Latn-RS" sz="5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hr-HR" altLang="sr-Latn-RS" sz="5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hr-HR" altLang="sr-Latn-R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ograničenu količinu</a:t>
            </a:r>
            <a:r>
              <a:rPr lang="hr-HR" altLang="sr-Latn-RS" sz="5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hr-HR" altLang="sr-Latn-R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informacija</a:t>
            </a:r>
            <a:br>
              <a:rPr lang="hr-HR" altLang="sr-Latn-R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hr-HR" altLang="sr-Latn-R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		- realna očekivanja </a:t>
            </a:r>
            <a:br>
              <a:rPr lang="hr-HR" altLang="sr-Latn-R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hr-HR" altLang="sr-Latn-RS" sz="5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hr-HR" altLang="sr-Latn-RS" sz="5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od djece?</a:t>
            </a:r>
            <a:endParaRPr lang="hr-HR" altLang="sr-Latn-RS" sz="5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VAŽNO!</a:t>
            </a:r>
            <a:endParaRPr lang="hr-H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558924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hr-H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Razvojna faza konkretnih operacija (6-13 g.): </a:t>
            </a:r>
          </a:p>
          <a:p>
            <a:pPr marL="0" lvl="2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ne mogu još usvajati apstraktne pojmove i simbole, od 11-13 počinju</a:t>
            </a:r>
          </a:p>
          <a:p>
            <a:pPr marL="457200" lvl="3" indent="0" algn="just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objekti i radnje moraju biti </a:t>
            </a:r>
            <a:r>
              <a:rPr lang="hr-H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KONKRETNI i POZNATI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(može logički razmišljati samo kada već ima iskustva s objektima o kojima izvodi zaključke i radnjama koje pri tome koristi)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– tada ih može sebi predočiti</a:t>
            </a:r>
          </a:p>
          <a:p>
            <a:pPr marL="457200" lvl="3" indent="0" algn="just">
              <a:buNone/>
            </a:pP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hr-H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Zato: sve što uče, treba vizualizirati (knjiga, internet, pokus). To je i odraslima ključno za razumijevanje </a:t>
            </a:r>
          </a:p>
          <a:p>
            <a:pPr marL="800100" lvl="3" indent="-342900" algn="just"/>
            <a:endParaRPr lang="hr-HR" sz="12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hr-HR" sz="1800" i="1" dirty="0" smtClean="0"/>
              <a:t>        				Što je zemljina os? </a:t>
            </a:r>
          </a:p>
          <a:p>
            <a:pPr marL="0" indent="0">
              <a:buNone/>
            </a:pPr>
            <a:r>
              <a:rPr lang="hr-HR" sz="1800" i="1" dirty="0"/>
              <a:t> </a:t>
            </a:r>
            <a:r>
              <a:rPr lang="hr-HR" sz="1800" i="1" dirty="0" smtClean="0"/>
              <a:t>       		Ne učiti definiciju napamet,zamisliti sliku!</a:t>
            </a:r>
          </a:p>
          <a:p>
            <a:endParaRPr lang="hr-HR" sz="1800" i="1" dirty="0" smtClean="0"/>
          </a:p>
          <a:p>
            <a:endParaRPr lang="hr-HR" dirty="0" smtClean="0"/>
          </a:p>
          <a:p>
            <a:pPr marL="800100" lvl="3" indent="-342900" algn="just"/>
            <a:endParaRPr lang="hr-HR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257300" lvl="4" indent="-342900" algn="just"/>
            <a:endParaRPr lang="hr-HR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lvl="2" indent="0" algn="just">
              <a:buNone/>
            </a:pPr>
            <a:endParaRPr lang="hr-HR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lvl="2" indent="0" algn="just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70714"/>
            <a:ext cx="242887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9125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hr-HR" altLang="sr-Latn-RS" sz="2200" b="1" dirty="0"/>
              <a:t>neke </a:t>
            </a:r>
            <a:r>
              <a:rPr lang="hr-HR" altLang="sr-Latn-RS" sz="2200" b="1" dirty="0">
                <a:solidFill>
                  <a:srgbClr val="C00000"/>
                </a:solidFill>
              </a:rPr>
              <a:t>sposobnosti logičkog razmišljanja počinju </a:t>
            </a:r>
            <a:r>
              <a:rPr lang="hr-HR" altLang="sr-Latn-RS" sz="2200" b="1" dirty="0"/>
              <a:t>se razvijati oko </a:t>
            </a:r>
            <a:r>
              <a:rPr lang="hr-HR" altLang="sr-Latn-RS" sz="2200" b="1" dirty="0">
                <a:solidFill>
                  <a:srgbClr val="C00000"/>
                </a:solidFill>
              </a:rPr>
              <a:t>11., 12. ili 13. g.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hr-HR" altLang="sr-Latn-RS" sz="2200" b="1" dirty="0"/>
              <a:t>kad se razviju možemo tražiti da </a:t>
            </a:r>
            <a:r>
              <a:rPr lang="hr-HR" altLang="sr-Latn-RS" sz="2200" b="1" dirty="0">
                <a:solidFill>
                  <a:srgbClr val="C00000"/>
                </a:solidFill>
              </a:rPr>
              <a:t>samostalno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b="1" dirty="0"/>
              <a:t>koriste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generalizacije</a:t>
            </a:r>
            <a:r>
              <a:rPr lang="hr-HR" altLang="sr-Latn-RS" sz="2200" b="1" dirty="0"/>
              <a:t> </a:t>
            </a:r>
            <a:r>
              <a:rPr lang="hr-HR" altLang="sr-Latn-RS" sz="2200" i="1" dirty="0">
                <a:latin typeface="Times New Roman" pitchFamily="18" charset="0"/>
              </a:rPr>
              <a:t>(izvode opće zaključke: pouke, razumijevanje poslovica)</a:t>
            </a:r>
            <a:r>
              <a:rPr lang="hr-HR" altLang="sr-Latn-RS" sz="2200" b="1" dirty="0"/>
              <a:t> 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analogije </a:t>
            </a:r>
            <a:r>
              <a:rPr lang="hr-HR" altLang="sr-Latn-RS" sz="2200" i="1" dirty="0">
                <a:latin typeface="Times New Roman" pitchFamily="18" charset="0"/>
              </a:rPr>
              <a:t>(na temelju uvida u jedan slučaj, zaključuju o drugome: učenik nauči osobine hladne polarne klime – može zaključiti što bi za život u našoj zemlji značilo naglo zahlađenje)</a:t>
            </a:r>
            <a:endParaRPr lang="hr-HR" altLang="sr-Latn-RS" sz="2200" b="1" i="1" dirty="0">
              <a:latin typeface="Times New Roman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omjere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i="1" dirty="0">
                <a:latin typeface="Times New Roman" pitchFamily="18" charset="0"/>
              </a:rPr>
              <a:t>(razlomci, pretvaranje mjernih </a:t>
            </a:r>
            <a:r>
              <a:rPr lang="hr-HR" altLang="sr-Latn-RS" sz="2200" i="1" dirty="0" err="1">
                <a:latin typeface="Times New Roman" pitchFamily="18" charset="0"/>
              </a:rPr>
              <a:t>jedinica..</a:t>
            </a:r>
            <a:r>
              <a:rPr lang="hr-HR" altLang="sr-Latn-RS" sz="2200" i="1" dirty="0">
                <a:latin typeface="Times New Roman" pitchFamily="18" charset="0"/>
              </a:rPr>
              <a:t>.)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2200" b="1" dirty="0">
                <a:solidFill>
                  <a:srgbClr val="C00000"/>
                </a:solidFill>
              </a:rPr>
              <a:t>apstrakcije</a:t>
            </a:r>
            <a:r>
              <a:rPr lang="hr-HR" altLang="sr-Latn-RS" sz="2200" b="1" dirty="0"/>
              <a:t> </a:t>
            </a:r>
            <a:r>
              <a:rPr lang="hr-HR" altLang="sr-Latn-RS" sz="2200" i="1" dirty="0">
                <a:latin typeface="Times New Roman" pitchFamily="18" charset="0"/>
              </a:rPr>
              <a:t>(mogu zamišljati hipotetske situacije, uče i probleme rješavaju na temelju simbola, imenice, </a:t>
            </a:r>
            <a:r>
              <a:rPr lang="hr-HR" altLang="sr-Latn-RS" sz="2200" i="1" dirty="0" err="1">
                <a:latin typeface="Times New Roman" pitchFamily="18" charset="0"/>
              </a:rPr>
              <a:t>glagoli..</a:t>
            </a:r>
            <a:r>
              <a:rPr lang="hr-HR" altLang="sr-Latn-RS" sz="2200" i="1" dirty="0">
                <a:latin typeface="Times New Roman" pitchFamily="18" charset="0"/>
              </a:rPr>
              <a:t>.)</a:t>
            </a:r>
          </a:p>
          <a:p>
            <a:pPr lvl="4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hr-HR" altLang="sr-Latn-RS" sz="22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</a:pPr>
            <a:r>
              <a:rPr lang="hr-HR" altLang="sr-Latn-RS" sz="2200" b="1" dirty="0">
                <a:solidFill>
                  <a:srgbClr val="C00000"/>
                </a:solidFill>
              </a:rPr>
              <a:t>ranije</a:t>
            </a:r>
            <a:r>
              <a:rPr lang="hr-HR" altLang="sr-Latn-RS" sz="2200" b="1" dirty="0"/>
              <a:t> mogu uz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b="1" dirty="0">
                <a:solidFill>
                  <a:srgbClr val="C00000"/>
                </a:solidFill>
              </a:rPr>
              <a:t>primjerena pitanja i sadržajno bliske </a:t>
            </a:r>
            <a:r>
              <a:rPr lang="hr-HR" altLang="sr-Latn-RS" sz="2200" b="1" dirty="0"/>
              <a:t>zadatke </a:t>
            </a:r>
            <a:r>
              <a:rPr lang="hr-HR" altLang="sr-Latn-RS" sz="2200" i="1" dirty="0">
                <a:latin typeface="Times New Roman" pitchFamily="18" charset="0"/>
              </a:rPr>
              <a:t>(uz dobro vođenje mogu više od očekivanog)</a:t>
            </a:r>
            <a:endParaRPr lang="hr-HR" altLang="sr-Latn-RS" sz="2200" b="1" dirty="0"/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è"/>
            </a:pPr>
            <a:r>
              <a:rPr lang="hr-HR" altLang="sr-Latn-RS" sz="2200" b="1" dirty="0" smtClean="0">
                <a:solidFill>
                  <a:srgbClr val="C00000"/>
                </a:solidFill>
              </a:rPr>
              <a:t> </a:t>
            </a:r>
            <a:r>
              <a:rPr lang="en-GB" altLang="sr-Latn-RS" sz="2200" b="1" dirty="0" smtClean="0">
                <a:solidFill>
                  <a:srgbClr val="C00000"/>
                </a:solidFill>
              </a:rPr>
              <a:t>vi</a:t>
            </a:r>
            <a:r>
              <a:rPr lang="hr-HR" altLang="sr-Latn-RS" sz="2200" b="1" dirty="0">
                <a:solidFill>
                  <a:srgbClr val="C00000"/>
                </a:solidFill>
              </a:rPr>
              <a:t>š</a:t>
            </a:r>
            <a:r>
              <a:rPr lang="en-GB" altLang="sr-Latn-RS" sz="2200" b="1" dirty="0">
                <a:solidFill>
                  <a:srgbClr val="C00000"/>
                </a:solidFill>
              </a:rPr>
              <a:t>e </a:t>
            </a:r>
            <a:r>
              <a:rPr lang="en-GB" altLang="sr-Latn-RS" sz="2200" b="1" dirty="0" err="1">
                <a:solidFill>
                  <a:srgbClr val="C00000"/>
                </a:solidFill>
              </a:rPr>
              <a:t>vremena</a:t>
            </a:r>
            <a:r>
              <a:rPr lang="hr-HR" altLang="sr-Latn-RS" sz="2200" b="1" dirty="0"/>
              <a:t> </a:t>
            </a:r>
            <a:r>
              <a:rPr lang="en-GB" altLang="sr-Latn-RS" sz="2200" b="1" dirty="0" err="1"/>
              <a:t>za</a:t>
            </a:r>
            <a:r>
              <a:rPr lang="en-GB" altLang="sr-Latn-RS" sz="2200" b="1" dirty="0"/>
              <a:t> </a:t>
            </a:r>
            <a:r>
              <a:rPr lang="en-GB" altLang="sr-Latn-RS" sz="2200" b="1" dirty="0" err="1"/>
              <a:t>uspje</a:t>
            </a:r>
            <a:r>
              <a:rPr lang="hr-HR" altLang="sr-Latn-RS" sz="2200" b="1" dirty="0"/>
              <a:t>š</a:t>
            </a:r>
            <a:r>
              <a:rPr lang="en-GB" altLang="sr-Latn-RS" sz="2200" b="1" dirty="0"/>
              <a:t>no u</a:t>
            </a:r>
            <a:r>
              <a:rPr lang="hr-HR" altLang="sr-Latn-RS" sz="2200" b="1" dirty="0"/>
              <a:t>č</a:t>
            </a:r>
            <a:r>
              <a:rPr lang="en-GB" altLang="sr-Latn-RS" sz="2200" b="1" dirty="0" err="1"/>
              <a:t>enje</a:t>
            </a:r>
            <a:endParaRPr lang="hr-HR" altLang="sr-Latn-RS" sz="2200" b="1" dirty="0"/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Char char="è"/>
            </a:pPr>
            <a:r>
              <a:rPr lang="hr-HR" altLang="sr-Latn-RS" sz="2200" b="1" dirty="0" smtClean="0">
                <a:solidFill>
                  <a:srgbClr val="C00000"/>
                </a:solidFill>
              </a:rPr>
              <a:t> više ponavljanja</a:t>
            </a:r>
            <a:endParaRPr lang="hr-HR" altLang="sr-Latn-RS" sz="2200" b="1" dirty="0"/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è"/>
            </a:pPr>
            <a:r>
              <a:rPr lang="hr-HR" altLang="sr-Latn-RS" sz="2200" b="1" dirty="0" smtClean="0"/>
              <a:t> moguće </a:t>
            </a:r>
            <a:r>
              <a:rPr lang="hr-HR" altLang="sr-Latn-RS" sz="2200" b="1" dirty="0">
                <a:solidFill>
                  <a:srgbClr val="C00000"/>
                </a:solidFill>
              </a:rPr>
              <a:t>mehaničko i iskrivljeno</a:t>
            </a:r>
            <a:r>
              <a:rPr lang="hr-HR" altLang="sr-Latn-RS" sz="2200" b="1" dirty="0">
                <a:solidFill>
                  <a:srgbClr val="FF0000"/>
                </a:solidFill>
              </a:rPr>
              <a:t> </a:t>
            </a:r>
            <a:r>
              <a:rPr lang="hr-HR" altLang="sr-Latn-RS" sz="2200" b="1" dirty="0"/>
              <a:t>pamćenje </a:t>
            </a:r>
            <a:r>
              <a:rPr lang="hr-HR" altLang="sr-Latn-RS" sz="2200" i="1" dirty="0">
                <a:latin typeface="Times New Roman" pitchFamily="18" charset="0"/>
              </a:rPr>
              <a:t>(ne razumije </a:t>
            </a:r>
            <a:r>
              <a:rPr lang="hr-HR" altLang="sr-Latn-RS" sz="2200" dirty="0">
                <a:latin typeface="Times New Roman" pitchFamily="18" charset="0"/>
                <a:sym typeface="Wingdings" pitchFamily="2" charset="2"/>
              </a:rPr>
              <a:t> </a:t>
            </a:r>
            <a:r>
              <a:rPr lang="hr-HR" altLang="sr-Latn-RS" sz="2200" i="1" dirty="0">
                <a:latin typeface="Times New Roman" pitchFamily="18" charset="0"/>
              </a:rPr>
              <a:t>proceduralno znanje: mlađi od 11 god. mogu “papagajski” naučiti računanje s jednadžbama koje proizvodi točne odgovore)</a:t>
            </a:r>
          </a:p>
        </p:txBody>
      </p:sp>
    </p:spTree>
    <p:extLst>
      <p:ext uri="{BB962C8B-B14F-4D97-AF65-F5344CB8AC3E}">
        <p14:creationId xmlns:p14="http://schemas.microsoft.com/office/powerpoint/2010/main" val="578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0825" y="1027113"/>
            <a:ext cx="1873250" cy="26622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podražaj </a:t>
            </a:r>
          </a:p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iz okoline</a:t>
            </a:r>
            <a:r>
              <a:rPr lang="hr-HR" altLang="sr-Latn-R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203575" y="952500"/>
            <a:ext cx="2446338" cy="28067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senzorni registri</a:t>
            </a:r>
            <a:endParaRPr lang="hr-HR" altLang="sr-Latn-RS" sz="2200" b="0" dirty="0"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  <a:p>
            <a:pPr algn="ctr"/>
            <a:r>
              <a:rPr lang="hr-HR" altLang="sr-Latn-RS" sz="2200" dirty="0">
                <a:effectLst/>
              </a:rPr>
              <a:t>vidni</a:t>
            </a:r>
          </a:p>
          <a:p>
            <a:pPr algn="ctr"/>
            <a:r>
              <a:rPr lang="hr-HR" altLang="sr-Latn-RS" sz="2200" dirty="0">
                <a:effectLst/>
              </a:rPr>
              <a:t>slušni itd.</a:t>
            </a:r>
          </a:p>
          <a:p>
            <a:pPr algn="ctr"/>
            <a:endParaRPr lang="hr-HR" altLang="sr-Latn-RS" sz="2200" dirty="0">
              <a:effectLst/>
            </a:endParaRPr>
          </a:p>
          <a:p>
            <a:pPr algn="ctr"/>
            <a:r>
              <a:rPr lang="hr-HR" altLang="sr-Latn-RS" sz="2200" b="0" dirty="0">
                <a:effectLst/>
              </a:rPr>
              <a:t>1 </a:t>
            </a:r>
            <a:r>
              <a:rPr lang="hr-HR" altLang="sr-Latn-RS" sz="2200" b="0" dirty="0" err="1">
                <a:effectLst/>
              </a:rPr>
              <a:t>sek</a:t>
            </a:r>
            <a:r>
              <a:rPr lang="hr-HR" altLang="sr-Latn-RS" sz="2200" b="0" dirty="0">
                <a:effectLst/>
              </a:rPr>
              <a:t>.</a:t>
            </a:r>
            <a:r>
              <a:rPr lang="hr-HR" altLang="sr-Latn-RS" sz="2200" i="0" dirty="0">
                <a:effectLst/>
              </a:rPr>
              <a:t> 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588125" y="952500"/>
            <a:ext cx="2374900" cy="28067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kratkoročno </a:t>
            </a:r>
          </a:p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pamćenje</a:t>
            </a:r>
            <a:endParaRPr lang="hr-HR" altLang="sr-Latn-RS" sz="2200" b="0" dirty="0"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  <a:p>
            <a:pPr algn="ctr"/>
            <a:r>
              <a:rPr lang="hr-HR" altLang="sr-Latn-RS" sz="2200" dirty="0">
                <a:effectLst/>
              </a:rPr>
              <a:t>radno</a:t>
            </a:r>
          </a:p>
          <a:p>
            <a:pPr algn="ctr"/>
            <a:r>
              <a:rPr lang="hr-HR" altLang="sr-Latn-RS" sz="2200" b="0" dirty="0">
                <a:solidFill>
                  <a:schemeClr val="tx2"/>
                </a:solidFill>
                <a:effectLst/>
              </a:rPr>
              <a:t>svjesna i aktivna </a:t>
            </a:r>
          </a:p>
          <a:p>
            <a:pPr algn="ctr"/>
            <a:r>
              <a:rPr lang="hr-HR" altLang="sr-Latn-RS" sz="2200" b="0" dirty="0">
                <a:solidFill>
                  <a:schemeClr val="tx2"/>
                </a:solidFill>
                <a:effectLst/>
              </a:rPr>
              <a:t>obrada informacija</a:t>
            </a:r>
          </a:p>
          <a:p>
            <a:pPr algn="ctr"/>
            <a:r>
              <a:rPr lang="hr-HR" altLang="sr-Latn-RS" sz="2200" b="0" dirty="0">
                <a:effectLst/>
              </a:rPr>
              <a:t>10 </a:t>
            </a:r>
            <a:r>
              <a:rPr lang="hr-HR" altLang="sr-Latn-RS" sz="2200" b="0" dirty="0" err="1">
                <a:effectLst/>
              </a:rPr>
              <a:t>sek</a:t>
            </a:r>
            <a:r>
              <a:rPr lang="hr-HR" altLang="sr-Latn-RS" sz="2200" b="0" dirty="0" smtClean="0">
                <a:effectLst/>
              </a:rPr>
              <a:t>. </a:t>
            </a:r>
            <a:r>
              <a:rPr lang="hr-HR" altLang="sr-Latn-RS" sz="2200" b="0" i="1" dirty="0" smtClean="0">
                <a:effectLst/>
              </a:rPr>
              <a:t>(</a:t>
            </a:r>
            <a:r>
              <a:rPr lang="hr-HR" altLang="sr-Latn-RS" sz="2200" b="0" i="1" dirty="0" err="1" smtClean="0">
                <a:effectLst/>
              </a:rPr>
              <a:t>br.mob</a:t>
            </a:r>
            <a:r>
              <a:rPr lang="hr-HR" altLang="sr-Latn-RS" sz="2200" b="0" i="1" dirty="0" smtClean="0">
                <a:effectLst/>
              </a:rPr>
              <a:t>)</a:t>
            </a:r>
            <a:endParaRPr lang="hr-HR" altLang="sr-Latn-RS" sz="2200" b="0" i="1" dirty="0">
              <a:effectLst/>
            </a:endParaRPr>
          </a:p>
          <a:p>
            <a:pPr algn="ctr"/>
            <a:r>
              <a:rPr lang="hr-HR" altLang="sr-Latn-RS" sz="2100" b="0" dirty="0">
                <a:effectLst/>
              </a:rPr>
              <a:t> (korištenje strategija  </a:t>
            </a:r>
          </a:p>
          <a:p>
            <a:pPr algn="ctr"/>
            <a:r>
              <a:rPr lang="hr-HR" altLang="sr-Latn-RS" sz="2100" b="0" dirty="0">
                <a:effectLst/>
              </a:rPr>
              <a:t>- duže)</a:t>
            </a:r>
          </a:p>
        </p:txBody>
      </p:sp>
      <p:cxnSp>
        <p:nvCxnSpPr>
          <p:cNvPr id="39945" name="AutoShape 9"/>
          <p:cNvCxnSpPr>
            <a:cxnSpLocks noChangeShapeType="1"/>
          </p:cNvCxnSpPr>
          <p:nvPr/>
        </p:nvCxnSpPr>
        <p:spPr bwMode="auto">
          <a:xfrm>
            <a:off x="2266950" y="2319338"/>
            <a:ext cx="790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6" name="AutoShape 10"/>
          <p:cNvCxnSpPr>
            <a:cxnSpLocks noChangeShapeType="1"/>
          </p:cNvCxnSpPr>
          <p:nvPr/>
        </p:nvCxnSpPr>
        <p:spPr bwMode="auto">
          <a:xfrm>
            <a:off x="5722938" y="2319338"/>
            <a:ext cx="790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877050" y="4365625"/>
            <a:ext cx="2087563" cy="22590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dugoročno</a:t>
            </a:r>
          </a:p>
          <a:p>
            <a:pPr algn="ctr"/>
            <a:r>
              <a:rPr lang="hr-HR" altLang="sr-Latn-RS" sz="2200" i="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pamćenje</a:t>
            </a:r>
            <a:endParaRPr lang="hr-HR" altLang="sr-Latn-RS" sz="2200" b="0" dirty="0">
              <a:solidFill>
                <a:schemeClr val="accent2">
                  <a:lumMod val="75000"/>
                </a:schemeClr>
              </a:solidFill>
              <a:effectLst/>
              <a:latin typeface="Arial" charset="0"/>
            </a:endParaRPr>
          </a:p>
          <a:p>
            <a:pPr algn="ctr"/>
            <a:r>
              <a:rPr lang="hr-HR" altLang="sr-Latn-RS" sz="2200" dirty="0">
                <a:effectLst/>
              </a:rPr>
              <a:t>trajna pohrana </a:t>
            </a:r>
          </a:p>
          <a:p>
            <a:pPr algn="ctr"/>
            <a:r>
              <a:rPr lang="hr-HR" altLang="sr-Latn-RS" sz="2200" dirty="0">
                <a:effectLst/>
              </a:rPr>
              <a:t>informacija</a:t>
            </a:r>
          </a:p>
          <a:p>
            <a:pPr algn="ctr"/>
            <a:r>
              <a:rPr lang="hr-HR" altLang="sr-Latn-RS" sz="2200" b="0" dirty="0">
                <a:effectLst/>
              </a:rPr>
              <a:t>beskonačno </a:t>
            </a:r>
          </a:p>
          <a:p>
            <a:pPr algn="ctr"/>
            <a:r>
              <a:rPr lang="hr-HR" altLang="sr-Latn-RS" sz="2200" b="0" dirty="0">
                <a:effectLst/>
              </a:rPr>
              <a:t>dugo</a:t>
            </a:r>
          </a:p>
        </p:txBody>
      </p:sp>
      <p:cxnSp>
        <p:nvCxnSpPr>
          <p:cNvPr id="39949" name="AutoShape 13"/>
          <p:cNvCxnSpPr>
            <a:cxnSpLocks noChangeShapeType="1"/>
          </p:cNvCxnSpPr>
          <p:nvPr/>
        </p:nvCxnSpPr>
        <p:spPr bwMode="auto">
          <a:xfrm>
            <a:off x="7740650" y="3833813"/>
            <a:ext cx="15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5084763"/>
            <a:ext cx="6804025" cy="1628775"/>
          </a:xfrm>
          <a:noFill/>
          <a:ln/>
        </p:spPr>
        <p:txBody>
          <a:bodyPr/>
          <a:lstStyle/>
          <a:p>
            <a:pPr algn="l"/>
            <a:r>
              <a:rPr lang="hr-HR" altLang="sr-Latn-RS" sz="2200" b="1" u="sng" dirty="0">
                <a:solidFill>
                  <a:schemeClr val="accent2">
                    <a:lumMod val="75000"/>
                  </a:schemeClr>
                </a:solidFill>
              </a:rPr>
              <a:t>Cilj učenja:</a:t>
            </a:r>
            <a:r>
              <a:rPr lang="hr-HR" altLang="sr-Latn-RS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hr-HR" altLang="sr-Latn-RS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hr-HR" altLang="sr-Latn-R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hr-HR" altLang="sr-Latn-RS" sz="2200" b="1" u="sng" dirty="0" smtClean="0">
                <a:solidFill>
                  <a:schemeClr val="accent2">
                    <a:lumMod val="75000"/>
                  </a:schemeClr>
                </a:solidFill>
              </a:rPr>
              <a:t>pohranjivanje</a:t>
            </a:r>
            <a:r>
              <a:rPr lang="hr-HR" altLang="sr-Latn-R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altLang="sr-Latn-RS" sz="2200" b="1" dirty="0">
                <a:solidFill>
                  <a:schemeClr val="tx1"/>
                </a:solidFill>
              </a:rPr>
              <a:t>informacija u</a:t>
            </a:r>
            <a:r>
              <a:rPr lang="hr-HR" altLang="sr-Latn-RS" sz="2200" b="1" dirty="0">
                <a:solidFill>
                  <a:srgbClr val="FF3300"/>
                </a:solidFill>
              </a:rPr>
              <a:t> </a:t>
            </a:r>
            <a:r>
              <a:rPr lang="hr-HR" altLang="sr-Latn-RS" sz="2200" b="1" u="sng" dirty="0">
                <a:solidFill>
                  <a:schemeClr val="accent2">
                    <a:lumMod val="75000"/>
                  </a:schemeClr>
                </a:solidFill>
              </a:rPr>
              <a:t>dugoročno pamćenje</a:t>
            </a:r>
            <a:br>
              <a:rPr lang="hr-HR" altLang="sr-Latn-RS" sz="22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altLang="sr-Latn-R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altLang="sr-Latn-RS" sz="2200" b="1" dirty="0" smtClean="0">
                <a:solidFill>
                  <a:schemeClr val="accent2">
                    <a:lumMod val="75000"/>
                  </a:schemeClr>
                </a:solidFill>
              </a:rPr>
              <a:t>	i </a:t>
            </a:r>
            <a:r>
              <a:rPr lang="hr-HR" altLang="sr-Latn-RS" sz="2200" b="1" u="sng" dirty="0">
                <a:solidFill>
                  <a:schemeClr val="accent2">
                    <a:lumMod val="75000"/>
                  </a:schemeClr>
                </a:solidFill>
              </a:rPr>
              <a:t>upotreba.</a:t>
            </a:r>
            <a:r>
              <a:rPr lang="hr-HR" altLang="sr-Latn-R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042988" y="188913"/>
            <a:ext cx="720090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altLang="sr-Latn-RS" sz="2200" b="1" i="0" dirty="0" smtClean="0">
                <a:solidFill>
                  <a:schemeClr val="tx1"/>
                </a:solidFill>
                <a:effectLst/>
              </a:rPr>
              <a:t>PROCES PAMĆENJA:</a:t>
            </a:r>
            <a:endParaRPr lang="hr-HR" altLang="sr-Latn-RS" sz="2200" b="1" i="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4149725"/>
            <a:ext cx="4464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altLang="sr-Latn-RS" sz="2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Bez pamćenja nema učenja, </a:t>
            </a:r>
            <a:br>
              <a:rPr lang="hr-HR" altLang="sr-Latn-RS" sz="2200" b="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hr-HR" altLang="sr-Latn-RS" sz="2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ali pamćenje nije dovoljno za učenje.</a:t>
            </a:r>
          </a:p>
        </p:txBody>
      </p:sp>
    </p:spTree>
    <p:extLst>
      <p:ext uri="{BB962C8B-B14F-4D97-AF65-F5344CB8AC3E}">
        <p14:creationId xmlns:p14="http://schemas.microsoft.com/office/powerpoint/2010/main" val="35787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4" grpId="0" animBg="1"/>
      <p:bldP spid="39948" grpId="0" animBg="1"/>
      <p:bldP spid="39955" grpId="0" animBg="1"/>
      <p:bldP spid="3995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1718</Words>
  <Application>Microsoft Office PowerPoint</Application>
  <PresentationFormat>Prikaz na zaslonu (4:3)</PresentationFormat>
  <Paragraphs>341</Paragraphs>
  <Slides>32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32</vt:i4>
      </vt:variant>
    </vt:vector>
  </HeadingPairs>
  <TitlesOfParts>
    <vt:vector size="36" baseType="lpstr">
      <vt:lpstr>Tema sustava Office</vt:lpstr>
      <vt:lpstr>Default Design</vt:lpstr>
      <vt:lpstr>CorelDRAW</vt:lpstr>
      <vt:lpstr>Bitmap Image</vt:lpstr>
      <vt:lpstr>PowerPointova prezentacija</vt:lpstr>
      <vt:lpstr>PowerPointova prezentacija</vt:lpstr>
      <vt:lpstr>Plan predavanja</vt:lpstr>
      <vt:lpstr>PowerPointova prezentacija</vt:lpstr>
      <vt:lpstr>PowerPointova prezentacija</vt:lpstr>
      <vt:lpstr>Mozak može obrađivati  ograničenu količinu informacija    - realna očekivanja        od djece?</vt:lpstr>
      <vt:lpstr>VAŽNO!</vt:lpstr>
      <vt:lpstr>PowerPointova prezentacija</vt:lpstr>
      <vt:lpstr>Cilj učenja:  pohranjivanje informacija u dugoročno pamćenje   i upotreba. </vt:lpstr>
      <vt:lpstr>kapacitet radnog pamćenja je ograničen  tijekom jedne nastavne teme  najviše 5-9 novih ključnih pojmova</vt:lpstr>
      <vt:lpstr>PowerPointova prezentacija</vt:lpstr>
      <vt:lpstr>PowerPointova prezentacija</vt:lpstr>
      <vt:lpstr>STIL UČENJA</vt:lpstr>
      <vt:lpstr>Primjena </vt:lpstr>
      <vt:lpstr>KONTEKST UČENJA</vt:lpstr>
      <vt:lpstr>VIZUALNI TIP</vt:lpstr>
      <vt:lpstr>Primjena</vt:lpstr>
      <vt:lpstr>AUDITIVNI TIP</vt:lpstr>
      <vt:lpstr>Primjena</vt:lpstr>
      <vt:lpstr>HAPTIČKI TIP</vt:lpstr>
      <vt:lpstr>Primjena</vt:lpstr>
      <vt:lpstr>OZRAČJE  POTICAJNO  ZA  UČENJE</vt:lpstr>
      <vt:lpstr>Privlačenje i zadržavanje pažnje </vt:lpstr>
      <vt:lpstr>KORACI</vt:lpstr>
      <vt:lpstr>2. Pronaći mjesto za učenje</vt:lpstr>
      <vt:lpstr>3. Plan rada</vt:lpstr>
      <vt:lpstr>PowerPointova prezentacija</vt:lpstr>
      <vt:lpstr>4. Aktivno učiti</vt:lpstr>
      <vt:lpstr>5. Koristiti tehnike učenja</vt:lpstr>
      <vt:lpstr>PowerPointova prezentacija</vt:lpstr>
      <vt:lpstr>PowerPointova prezentacija</vt:lpstr>
      <vt:lpstr>Pozitivna potkrepljenja nakon učenja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Ivana</dc:creator>
  <cp:lastModifiedBy>Ivana</cp:lastModifiedBy>
  <cp:revision>39</cp:revision>
  <dcterms:created xsi:type="dcterms:W3CDTF">2014-12-08T16:39:15Z</dcterms:created>
  <dcterms:modified xsi:type="dcterms:W3CDTF">2014-12-17T18:31:03Z</dcterms:modified>
</cp:coreProperties>
</file>